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2" r:id="rId4"/>
    <p:sldId id="257" r:id="rId5"/>
    <p:sldId id="289" r:id="rId6"/>
    <p:sldId id="291" r:id="rId7"/>
    <p:sldId id="258" r:id="rId8"/>
    <p:sldId id="290" r:id="rId9"/>
    <p:sldId id="285" r:id="rId10"/>
    <p:sldId id="292" r:id="rId11"/>
    <p:sldId id="287" r:id="rId12"/>
    <p:sldId id="293" r:id="rId13"/>
    <p:sldId id="288" r:id="rId14"/>
    <p:sldId id="294" r:id="rId15"/>
    <p:sldId id="266" r:id="rId16"/>
    <p:sldId id="284" r:id="rId1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E. Colman M." initials="CECM" lastIdx="1" clrIdx="0">
    <p:extLst>
      <p:ext uri="{19B8F6BF-5375-455C-9EA6-DF929625EA0E}">
        <p15:presenceInfo xmlns:p15="http://schemas.microsoft.com/office/powerpoint/2012/main" userId="92ffa177961eb7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11T17:56:27.788" idx="1">
    <p:pos x="5855" y="680"/>
    <p:text>DONE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905658E-8ADD-4962-8677-6E79B9CA27A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9780D54-275C-4271-9316-879B52222A0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3730FEB-00CE-4A00-B3C1-62837A1B4E2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1E21A7F-625E-4B1C-91E9-202587D73B7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24B5-1811-6CC0-02B0-959AD9243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DDE49-C87C-43B5-A349-CEE3C3DCA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CAE66-A9FC-FED4-E968-8BD1954BD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FFBD-E099-44D7-ADF5-14ECB81FC0D6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DC8B7-09D5-CA71-DE14-48D95465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80AB-0450-10BB-A112-5A4B80F9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FA382-1AB1-4A37-9E6A-2285731881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285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FFE2128-E38C-4DEE-BC4C-E2104D33ED2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728B64-7671-4527-8E80-467A4F69249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D5702FE-FBAF-4103-9B4F-C6973378B45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F421CF8-2BB6-4AB2-BF02-C7F18CC6D54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7F1762D-2EBA-4590-A7E9-0F070E6F1B4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8E3BC89-B7F0-4D8D-B329-4C3F68A0C5F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971715E-B21A-47FC-BC63-3DA93E50454D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9985085-A3F4-47FD-8233-8941C503DE8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E16FCA6-368E-42C9-B7CA-D54769803AF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9217A2A-C711-47F0-AD90-DB66775C64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E73093A-A0C5-4558-9AEF-77F947C8F04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06533FD-FCAF-4260-8974-F281C8AA999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F626CCA-1405-478F-883A-4D54584244E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CCC576F-69DC-44BA-B851-768FC152B76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9F201AE-49AC-46E0-A2D2-ED93090945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3046852-98C5-47AF-BA15-022D1B5790A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847F6BB-54C5-4101-93B8-8ADE9AA5E96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BBDA5B3-5488-4B13-A4E9-AE9534B71D6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3CBD9A0-4924-4F2B-9FD0-C8BF8C6269D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4970B49-171F-4BBA-8C3C-83B70F7A87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C26D1B-E792-4556-A159-D2BF5C9C9AB4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38C193-47FF-4D2D-B35A-7AA7FB9BAF81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720" y="322560"/>
            <a:ext cx="1161504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1" strike="noStrike" spc="-1">
                <a:solidFill>
                  <a:srgbClr val="000000"/>
                </a:solidFill>
                <a:latin typeface="Calibri Light"/>
              </a:rPr>
              <a:t>Alter-Learning Connect Hub Web and Application</a:t>
            </a:r>
            <a:br>
              <a:rPr sz="4400"/>
            </a:br>
            <a:r>
              <a:rPr lang="en-US" sz="4400" b="1" strike="noStrike" spc="-1">
                <a:solidFill>
                  <a:srgbClr val="000000"/>
                </a:solidFill>
                <a:latin typeface="Calibri Light"/>
              </a:rPr>
              <a:t>Desktop Windows / MACOS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83" name="Content Placeholder 4"/>
          <p:cNvPicPr/>
          <p:nvPr/>
        </p:nvPicPr>
        <p:blipFill>
          <a:blip r:embed="rId2"/>
          <a:stretch/>
        </p:blipFill>
        <p:spPr>
          <a:xfrm>
            <a:off x="1472760" y="2184120"/>
            <a:ext cx="9096120" cy="4350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1680268" y="4861"/>
            <a:ext cx="10511731" cy="541314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2"/>
          <p:cNvPicPr/>
          <p:nvPr/>
        </p:nvPicPr>
        <p:blipFill>
          <a:blip r:embed="rId3"/>
          <a:srcRect l="98394" t="20847" b="8843"/>
          <a:stretch/>
        </p:blipFill>
        <p:spPr>
          <a:xfrm>
            <a:off x="13456440" y="2168280"/>
            <a:ext cx="60840" cy="132876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3"/>
          <p:cNvPicPr/>
          <p:nvPr/>
        </p:nvPicPr>
        <p:blipFill>
          <a:blip r:embed="rId4"/>
          <a:stretch/>
        </p:blipFill>
        <p:spPr>
          <a:xfrm>
            <a:off x="8815680" y="3800160"/>
            <a:ext cx="0" cy="0"/>
          </a:xfrm>
          <a:prstGeom prst="rect">
            <a:avLst/>
          </a:prstGeom>
          <a:ln w="0">
            <a:noFill/>
          </a:ln>
        </p:spPr>
      </p:pic>
      <p:sp>
        <p:nvSpPr>
          <p:cNvPr id="89" name="TextBox 1"/>
          <p:cNvSpPr/>
          <p:nvPr/>
        </p:nvSpPr>
        <p:spPr>
          <a:xfrm>
            <a:off x="3492000" y="1972440"/>
            <a:ext cx="3168000" cy="25704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DejaVu Sans"/>
              </a:rPr>
              <a:t>SESSIONS   </a:t>
            </a:r>
            <a:endParaRPr lang="en-GB" sz="1100" b="0" strike="noStrike" spc="-1"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016948" y="1641091"/>
            <a:ext cx="9572395" cy="4500000"/>
          </a:xfrm>
          <a:prstGeom prst="rect">
            <a:avLst/>
          </a:prstGeom>
          <a:solidFill>
            <a:srgbClr val="FFFFFF"/>
          </a:solidFill>
          <a:ln w="0">
            <a:solidFill>
              <a:srgbClr val="FFB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GB" sz="1800" b="0" strike="noStrike" spc="-1" dirty="0">
              <a:latin typeface="Arial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996420" y="1210125"/>
            <a:ext cx="9572395" cy="304319"/>
          </a:xfrm>
          <a:prstGeom prst="rect">
            <a:avLst/>
          </a:prstGeom>
          <a:solidFill>
            <a:srgbClr val="FFFFFF"/>
          </a:solidFill>
          <a:ln w="0">
            <a:solidFill>
              <a:srgbClr val="FFB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1" name="TextBox 8"/>
          <p:cNvSpPr/>
          <p:nvPr/>
        </p:nvSpPr>
        <p:spPr>
          <a:xfrm>
            <a:off x="2094389" y="1257393"/>
            <a:ext cx="3590640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pc="-1" dirty="0">
                <a:solidFill>
                  <a:srgbClr val="000000"/>
                </a:solidFill>
                <a:latin typeface="Calibri"/>
                <a:ea typeface="DejaVu Sans"/>
              </a:rPr>
              <a:t>STORE           </a:t>
            </a:r>
            <a:r>
              <a:rPr lang="en-US" sz="900" b="1" spc="-1" dirty="0">
                <a:latin typeface="Calibri"/>
                <a:ea typeface="DejaVu Sans"/>
              </a:rPr>
              <a:t> </a:t>
            </a:r>
            <a:r>
              <a:rPr lang="en-US" sz="900" spc="-1" dirty="0">
                <a:latin typeface="Calibri"/>
                <a:ea typeface="DejaVu Sans"/>
              </a:rPr>
              <a:t>LIBRARY             </a:t>
            </a:r>
            <a:r>
              <a:rPr lang="en-US" sz="900" b="0" strike="noStrike" spc="-1" dirty="0">
                <a:solidFill>
                  <a:schemeClr val="accent2"/>
                </a:solidFill>
                <a:latin typeface="Calibri"/>
                <a:ea typeface="DejaVu Sans"/>
              </a:rPr>
              <a:t>EVENTS</a:t>
            </a:r>
            <a:r>
              <a:rPr lang="en-US" sz="9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endParaRPr lang="en-GB" sz="900" b="0" strike="noStrike" spc="-1" dirty="0">
              <a:latin typeface="Arial"/>
            </a:endParaRP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928ED2C4-E3E7-4E3A-B31C-A7C9796FBCAA}"/>
              </a:ext>
            </a:extLst>
          </p:cNvPr>
          <p:cNvSpPr/>
          <p:nvPr/>
        </p:nvSpPr>
        <p:spPr>
          <a:xfrm>
            <a:off x="2053054" y="1722406"/>
            <a:ext cx="4399974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pc="-1" dirty="0">
                <a:solidFill>
                  <a:srgbClr val="000000"/>
                </a:solidFill>
                <a:latin typeface="Calibri"/>
                <a:ea typeface="DejaVu Sans"/>
              </a:rPr>
              <a:t>ALL /  </a:t>
            </a:r>
            <a:r>
              <a:rPr lang="en-US" sz="9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Educational Gam  /   XR Rooms    -                                </a:t>
            </a:r>
            <a:r>
              <a:rPr lang="en-US" sz="900" b="1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More Details</a:t>
            </a:r>
            <a:endParaRPr lang="en-GB" sz="900" b="0" u="sng" strike="noStrike" spc="-1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52F93C-4560-CF88-DB6C-627C656E8FB0}"/>
              </a:ext>
            </a:extLst>
          </p:cNvPr>
          <p:cNvCxnSpPr>
            <a:cxnSpLocks/>
          </p:cNvCxnSpPr>
          <p:nvPr/>
        </p:nvCxnSpPr>
        <p:spPr>
          <a:xfrm flipV="1">
            <a:off x="1347019" y="1857751"/>
            <a:ext cx="3529781" cy="865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D2F59C2-FDF7-C201-36DE-0E66C942F6A2}"/>
              </a:ext>
            </a:extLst>
          </p:cNvPr>
          <p:cNvSpPr/>
          <p:nvPr/>
        </p:nvSpPr>
        <p:spPr>
          <a:xfrm>
            <a:off x="4168479" y="241393"/>
            <a:ext cx="7885869" cy="842085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BD25D-9278-0CD4-D173-E76429938BAF}"/>
              </a:ext>
            </a:extLst>
          </p:cNvPr>
          <p:cNvPicPr/>
          <p:nvPr/>
        </p:nvPicPr>
        <p:blipFill rotWithShape="1">
          <a:blip r:embed="rId2"/>
          <a:srcRect l="1778" t="22240" r="79327" b="70686"/>
          <a:stretch/>
        </p:blipFill>
        <p:spPr>
          <a:xfrm>
            <a:off x="4382069" y="401337"/>
            <a:ext cx="1314199" cy="261099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A8329-97BF-5F75-8F9B-F65CD076CAD1}"/>
              </a:ext>
            </a:extLst>
          </p:cNvPr>
          <p:cNvPicPr/>
          <p:nvPr/>
        </p:nvPicPr>
        <p:blipFill rotWithShape="1">
          <a:blip r:embed="rId2"/>
          <a:srcRect l="2223" t="30447" r="78882" b="62892"/>
          <a:stretch/>
        </p:blipFill>
        <p:spPr>
          <a:xfrm>
            <a:off x="6049064" y="441286"/>
            <a:ext cx="1314200" cy="245872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FDE6E0-042D-9256-78EF-8F4CFA61ED6E}"/>
              </a:ext>
            </a:extLst>
          </p:cNvPr>
          <p:cNvPicPr/>
          <p:nvPr/>
        </p:nvPicPr>
        <p:blipFill rotWithShape="1">
          <a:blip r:embed="rId2"/>
          <a:srcRect l="2077" t="45320" r="79028" b="48019"/>
          <a:stretch/>
        </p:blipFill>
        <p:spPr>
          <a:xfrm>
            <a:off x="7142486" y="405449"/>
            <a:ext cx="1314200" cy="245872"/>
          </a:xfrm>
          <a:prstGeom prst="rect">
            <a:avLst/>
          </a:prstGeom>
          <a:ln w="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7F476D-D2B3-0619-CB4D-5EA1B32D5D0A}"/>
              </a:ext>
            </a:extLst>
          </p:cNvPr>
          <p:cNvPicPr/>
          <p:nvPr/>
        </p:nvPicPr>
        <p:blipFill rotWithShape="1">
          <a:blip r:embed="rId2"/>
          <a:srcRect l="69221" t="4845" r="17233" b="88878"/>
          <a:stretch/>
        </p:blipFill>
        <p:spPr>
          <a:xfrm>
            <a:off x="8769062" y="429150"/>
            <a:ext cx="911868" cy="240031"/>
          </a:xfrm>
          <a:prstGeom prst="rect">
            <a:avLst/>
          </a:prstGeom>
          <a:ln w="0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A18B3-B515-A0B8-69EA-136AF84C02E4}"/>
              </a:ext>
            </a:extLst>
          </p:cNvPr>
          <p:cNvPicPr/>
          <p:nvPr/>
        </p:nvPicPr>
        <p:blipFill rotWithShape="1">
          <a:blip r:embed="rId2"/>
          <a:srcRect l="82480" t="5616" r="1261" b="88119"/>
          <a:stretch/>
        </p:blipFill>
        <p:spPr>
          <a:xfrm>
            <a:off x="10483829" y="408927"/>
            <a:ext cx="1108718" cy="240031"/>
          </a:xfrm>
          <a:prstGeom prst="rect">
            <a:avLst/>
          </a:prstGeom>
          <a:ln w="0">
            <a:noFill/>
          </a:ln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0F45DB8E-7BF8-41E9-B3A3-D6818D16C355}"/>
              </a:ext>
            </a:extLst>
          </p:cNvPr>
          <p:cNvSpPr/>
          <p:nvPr/>
        </p:nvSpPr>
        <p:spPr>
          <a:xfrm>
            <a:off x="18812" y="2030818"/>
            <a:ext cx="1627354" cy="138354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CONTENT MANAGER OF BUILDS INSTALLED (NOT URGENT) </a:t>
            </a:r>
            <a:r>
              <a:rPr lang="en-US" sz="1400" b="1" spc="-1" dirty="0" err="1">
                <a:solidFill>
                  <a:srgbClr val="000000"/>
                </a:solidFill>
                <a:latin typeface="Calibri"/>
              </a:rPr>
              <a:t>Secundary</a:t>
            </a: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 if we have time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54D80E-5F49-D784-FAA9-0A2B3D278F5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241955" y="1341628"/>
            <a:ext cx="811099" cy="49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">
            <a:extLst>
              <a:ext uri="{FF2B5EF4-FFF2-40B4-BE49-F238E27FC236}">
                <a16:creationId xmlns:a16="http://schemas.microsoft.com/office/drawing/2014/main" id="{676EA132-FC34-FC61-A46F-D2E1C666B98B}"/>
              </a:ext>
            </a:extLst>
          </p:cNvPr>
          <p:cNvSpPr/>
          <p:nvPr/>
        </p:nvSpPr>
        <p:spPr>
          <a:xfrm>
            <a:off x="62770" y="659990"/>
            <a:ext cx="1399185" cy="73721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Filter of type of game or XR Rooms</a:t>
            </a:r>
            <a:endParaRPr lang="en-GB" sz="1400" b="0" strike="noStrike" spc="-1" dirty="0">
              <a:latin typeface="Arial"/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B47AD65-AF50-63E0-BFE9-015D0ED1D063}"/>
              </a:ext>
            </a:extLst>
          </p:cNvPr>
          <p:cNvSpPr/>
          <p:nvPr/>
        </p:nvSpPr>
        <p:spPr>
          <a:xfrm>
            <a:off x="5818152" y="646703"/>
            <a:ext cx="1504692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800" b="1" strike="noStrike" spc="-1" dirty="0">
                <a:solidFill>
                  <a:srgbClr val="000000"/>
                </a:solidFill>
                <a:latin typeface="Calibri"/>
              </a:rPr>
              <a:t>(Play or create an AL Room)</a:t>
            </a:r>
            <a:endParaRPr lang="en-GB" sz="800" b="0" strike="noStrike" spc="-1" dirty="0">
              <a:latin typeface="Arial"/>
            </a:endParaRP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02FE789E-5A58-11AD-AE92-3755F112EB44}"/>
              </a:ext>
            </a:extLst>
          </p:cNvPr>
          <p:cNvSpPr/>
          <p:nvPr/>
        </p:nvSpPr>
        <p:spPr>
          <a:xfrm>
            <a:off x="4329470" y="665557"/>
            <a:ext cx="1400144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800" b="0" strike="noStrike" spc="-1" dirty="0">
                <a:latin typeface="Arial"/>
              </a:rPr>
              <a:t>(Welcome to AL Connect)</a:t>
            </a: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B5265E94-66A9-6115-5773-040CB8EE972B}"/>
              </a:ext>
            </a:extLst>
          </p:cNvPr>
          <p:cNvSpPr/>
          <p:nvPr/>
        </p:nvSpPr>
        <p:spPr>
          <a:xfrm>
            <a:off x="7216392" y="599704"/>
            <a:ext cx="1183968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800" b="1" spc="-1" dirty="0">
                <a:solidFill>
                  <a:srgbClr val="000000"/>
                </a:solidFill>
                <a:latin typeface="Calibri"/>
              </a:rPr>
              <a:t>(Access to my profile)</a:t>
            </a:r>
            <a:endParaRPr lang="en-GB" sz="800" b="0" strike="noStrike" spc="-1" dirty="0">
              <a:latin typeface="Arial"/>
            </a:endParaRP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2C4DF253-CFBB-DB16-82B6-AC733CFB9A1E}"/>
              </a:ext>
            </a:extLst>
          </p:cNvPr>
          <p:cNvSpPr/>
          <p:nvPr/>
        </p:nvSpPr>
        <p:spPr>
          <a:xfrm>
            <a:off x="280438" y="5201555"/>
            <a:ext cx="1627354" cy="73721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</a:rPr>
              <a:t>Create an ev</a:t>
            </a: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ent or casual educational play</a:t>
            </a:r>
            <a:endParaRPr lang="en-GB" sz="1400" b="0" strike="noStrike" spc="-1" dirty="0">
              <a:latin typeface="Arial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28D2CAF-64DB-5E5E-E762-46D9BA795F6C}"/>
              </a:ext>
            </a:extLst>
          </p:cNvPr>
          <p:cNvSpPr/>
          <p:nvPr/>
        </p:nvSpPr>
        <p:spPr>
          <a:xfrm>
            <a:off x="2438172" y="4097565"/>
            <a:ext cx="7200000" cy="1440000"/>
          </a:xfrm>
          <a:prstGeom prst="flowChartConnec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r>
              <a:rPr lang="en-GB" sz="1800" b="0" strike="noStrike" spc="-1" dirty="0">
                <a:latin typeface="Arial"/>
              </a:rPr>
              <a:t>1) NEW / EDIT you create/edit an event </a:t>
            </a:r>
          </a:p>
          <a:p>
            <a:pPr algn="ctr">
              <a:buNone/>
            </a:pPr>
            <a:r>
              <a:rPr lang="en-GB" sz="1800" b="0" strike="noStrike" spc="-1" dirty="0">
                <a:latin typeface="Arial"/>
              </a:rPr>
              <a:t>2) It will show the even details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EB7E013-D54B-2A57-B39E-4C3D84C8B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28563"/>
              </p:ext>
            </p:extLst>
          </p:nvPr>
        </p:nvGraphicFramePr>
        <p:xfrm>
          <a:off x="2438172" y="2662766"/>
          <a:ext cx="8982360" cy="1021080"/>
        </p:xfrm>
        <a:graphic>
          <a:graphicData uri="http://schemas.openxmlformats.org/drawingml/2006/table">
            <a:tbl>
              <a:tblPr/>
              <a:tblGrid>
                <a:gridCol w="58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9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1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00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88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2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31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800" b="0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SELECT</a:t>
                      </a:r>
                      <a:endParaRPr lang="en-GB" sz="8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  <a:endParaRPr lang="en-GB" sz="9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AL-HUB</a:t>
                      </a:r>
                      <a:endParaRPr lang="en-GB" sz="9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TYPE</a:t>
                      </a:r>
                      <a:endParaRPr lang="en-GB" sz="9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GAMES &amp; XR ROOM</a:t>
                      </a:r>
                      <a:endParaRPr lang="en-GB" sz="9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DESCRIPTION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DATE/TIME</a:t>
                      </a:r>
                      <a:endParaRPr lang="en-GB" sz="9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HOST</a:t>
                      </a:r>
                      <a:endParaRPr lang="en-GB" sz="9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PARTICIPANTS</a:t>
                      </a:r>
                      <a:endParaRPr lang="en-GB" sz="9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STATUS</a:t>
                      </a:r>
                      <a:endParaRPr lang="en-GB" sz="9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4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GB" sz="1000" b="0" strike="noStrike" spc="-1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GB" sz="11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 ]</a:t>
                      </a:r>
                      <a:endParaRPr lang="en-GB" sz="11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{SESSION ID – ROON ID}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[WEB]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[2D]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[3D/VR]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GB" sz="1000" b="0" strike="noStrike" spc="-1" dirty="0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[CASSUAL]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[EDU-PLAY]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[LESSON]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[CASSUAL GAME1]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[XR-ROOM 1]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[EDU-GAME 1]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[EDU-GAME 2]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GB" sz="1000" b="0" strike="noStrike" spc="-1" dirty="0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{DESCRIPTION}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GB" sz="10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GB" sz="1000" b="0" strike="noStrike" spc="-1" dirty="0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{DATE:TIM</a:t>
                      </a:r>
                      <a:endParaRPr lang="en-GB" sz="9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{Username} </a:t>
                      </a:r>
                      <a:endParaRPr lang="en-GB" sz="900" b="0" strike="noStrike" spc="-1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{Institution}</a:t>
                      </a:r>
                      <a:endParaRPr lang="en-GB" sz="900" b="0" strike="noStrike" spc="-1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{Family}</a:t>
                      </a:r>
                      <a:endParaRPr lang="en-GB" sz="900" b="0" strike="noStrike" spc="-1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[Username1}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+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[Not Started}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[In progress]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9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{Ended}</a:t>
                      </a:r>
                      <a:endParaRPr lang="en-GB" sz="900" b="0" strike="noStrike" spc="-1" dirty="0">
                        <a:latin typeface="Times New Roman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6">
            <a:extLst>
              <a:ext uri="{FF2B5EF4-FFF2-40B4-BE49-F238E27FC236}">
                <a16:creationId xmlns:a16="http://schemas.microsoft.com/office/drawing/2014/main" id="{7BAAECFE-B99C-FFE4-56C6-DF1D8F6AAEEC}"/>
              </a:ext>
            </a:extLst>
          </p:cNvPr>
          <p:cNvSpPr/>
          <p:nvPr/>
        </p:nvSpPr>
        <p:spPr>
          <a:xfrm>
            <a:off x="2265449" y="2030818"/>
            <a:ext cx="598680" cy="196200"/>
          </a:xfrm>
          <a:prstGeom prst="rect">
            <a:avLst/>
          </a:prstGeom>
          <a:solidFill>
            <a:schemeClr val="accent2"/>
          </a:solidFill>
          <a:ln w="0">
            <a:solidFill>
              <a:srgbClr val="4472C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1" strike="noStrike" spc="-1">
                <a:solidFill>
                  <a:srgbClr val="FFFFFF"/>
                </a:solidFill>
                <a:latin typeface="Calibri"/>
                <a:ea typeface="DejaVu Sans"/>
              </a:rPr>
              <a:t>NEW 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7" name="TextBox 42">
            <a:extLst>
              <a:ext uri="{FF2B5EF4-FFF2-40B4-BE49-F238E27FC236}">
                <a16:creationId xmlns:a16="http://schemas.microsoft.com/office/drawing/2014/main" id="{B381DCF6-DEFD-7524-C53E-121B161D86A4}"/>
              </a:ext>
            </a:extLst>
          </p:cNvPr>
          <p:cNvSpPr/>
          <p:nvPr/>
        </p:nvSpPr>
        <p:spPr>
          <a:xfrm>
            <a:off x="7930769" y="2043058"/>
            <a:ext cx="598680" cy="196200"/>
          </a:xfrm>
          <a:prstGeom prst="rect">
            <a:avLst/>
          </a:prstGeom>
          <a:solidFill>
            <a:schemeClr val="accent2"/>
          </a:solidFill>
          <a:ln w="0">
            <a:solidFill>
              <a:srgbClr val="4472C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START </a:t>
            </a:r>
            <a:endParaRPr lang="en-GB" sz="700" b="0" strike="noStrike" spc="-1" dirty="0">
              <a:latin typeface="Arial"/>
            </a:endParaRPr>
          </a:p>
        </p:txBody>
      </p:sp>
      <p:sp>
        <p:nvSpPr>
          <p:cNvPr id="9" name="TextBox 44">
            <a:extLst>
              <a:ext uri="{FF2B5EF4-FFF2-40B4-BE49-F238E27FC236}">
                <a16:creationId xmlns:a16="http://schemas.microsoft.com/office/drawing/2014/main" id="{2C3B4B70-2745-C223-016A-E5CEA1C6D36A}"/>
              </a:ext>
            </a:extLst>
          </p:cNvPr>
          <p:cNvSpPr/>
          <p:nvPr/>
        </p:nvSpPr>
        <p:spPr>
          <a:xfrm>
            <a:off x="8744729" y="2041978"/>
            <a:ext cx="598680" cy="196200"/>
          </a:xfrm>
          <a:prstGeom prst="rect">
            <a:avLst/>
          </a:prstGeom>
          <a:solidFill>
            <a:schemeClr val="accent2"/>
          </a:solidFill>
          <a:ln w="0">
            <a:solidFill>
              <a:srgbClr val="4472C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EDIT </a:t>
            </a:r>
            <a:endParaRPr lang="en-GB" sz="700" b="0" strike="noStrike" spc="-1" dirty="0">
              <a:latin typeface="Arial"/>
            </a:endParaRPr>
          </a:p>
        </p:txBody>
      </p:sp>
      <p:sp>
        <p:nvSpPr>
          <p:cNvPr id="10" name="TextBox 45">
            <a:extLst>
              <a:ext uri="{FF2B5EF4-FFF2-40B4-BE49-F238E27FC236}">
                <a16:creationId xmlns:a16="http://schemas.microsoft.com/office/drawing/2014/main" id="{C7B5B36E-B8F3-DD44-A97C-BB749DE96C64}"/>
              </a:ext>
            </a:extLst>
          </p:cNvPr>
          <p:cNvSpPr/>
          <p:nvPr/>
        </p:nvSpPr>
        <p:spPr>
          <a:xfrm>
            <a:off x="9594343" y="2046941"/>
            <a:ext cx="778680" cy="196200"/>
          </a:xfrm>
          <a:prstGeom prst="rect">
            <a:avLst/>
          </a:prstGeom>
          <a:solidFill>
            <a:schemeClr val="accent2"/>
          </a:solidFill>
          <a:ln w="0">
            <a:solidFill>
              <a:srgbClr val="4472C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DELETE </a:t>
            </a:r>
            <a:endParaRPr lang="en-GB" sz="700" b="0" strike="noStrike" spc="-1" dirty="0">
              <a:latin typeface="Arial"/>
            </a:endParaRPr>
          </a:p>
        </p:txBody>
      </p:sp>
      <p:sp>
        <p:nvSpPr>
          <p:cNvPr id="16" name="TextBox 54">
            <a:extLst>
              <a:ext uri="{FF2B5EF4-FFF2-40B4-BE49-F238E27FC236}">
                <a16:creationId xmlns:a16="http://schemas.microsoft.com/office/drawing/2014/main" id="{55538147-BA8D-ECE6-DBED-A3B9AEAB9E09}"/>
              </a:ext>
            </a:extLst>
          </p:cNvPr>
          <p:cNvSpPr/>
          <p:nvPr/>
        </p:nvSpPr>
        <p:spPr>
          <a:xfrm>
            <a:off x="7115729" y="2038378"/>
            <a:ext cx="598680" cy="196200"/>
          </a:xfrm>
          <a:prstGeom prst="rect">
            <a:avLst/>
          </a:prstGeom>
          <a:solidFill>
            <a:schemeClr val="accent2"/>
          </a:solidFill>
          <a:ln w="0">
            <a:solidFill>
              <a:srgbClr val="4472C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1" strike="noStrike" spc="-1">
                <a:solidFill>
                  <a:srgbClr val="FFFFFF"/>
                </a:solidFill>
                <a:latin typeface="Calibri"/>
                <a:ea typeface="DejaVu Sans"/>
              </a:rPr>
              <a:t>JOIN 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5EE6F05D-BD9F-F617-0A1E-6A781C16CCE2}"/>
              </a:ext>
            </a:extLst>
          </p:cNvPr>
          <p:cNvSpPr/>
          <p:nvPr/>
        </p:nvSpPr>
        <p:spPr>
          <a:xfrm>
            <a:off x="10570441" y="2053469"/>
            <a:ext cx="720000" cy="196920"/>
          </a:xfrm>
          <a:prstGeom prst="rect">
            <a:avLst/>
          </a:prstGeom>
          <a:solidFill>
            <a:schemeClr val="accent2"/>
          </a:solidFill>
          <a:ln w="0">
            <a:solidFill>
              <a:srgbClr val="4472C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1" strike="noStrike" spc="-1">
                <a:solidFill>
                  <a:srgbClr val="FFFFFF"/>
                </a:solidFill>
                <a:latin typeface="Calibri"/>
                <a:ea typeface="DejaVu Sans"/>
              </a:rPr>
              <a:t>REFRESH </a:t>
            </a:r>
            <a:endParaRPr lang="en-GB" sz="700" b="0" strike="noStrike" spc="-1">
              <a:latin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F35C61-7776-C77B-B90B-5B5E976E3B33}"/>
              </a:ext>
            </a:extLst>
          </p:cNvPr>
          <p:cNvCxnSpPr>
            <a:cxnSpLocks/>
          </p:cNvCxnSpPr>
          <p:nvPr/>
        </p:nvCxnSpPr>
        <p:spPr>
          <a:xfrm flipH="1" flipV="1">
            <a:off x="3671358" y="1397200"/>
            <a:ext cx="301140" cy="357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C67200-00A0-C929-ACB8-FF336289453A}"/>
              </a:ext>
            </a:extLst>
          </p:cNvPr>
          <p:cNvCxnSpPr>
            <a:cxnSpLocks/>
            <a:stCxn id="49" idx="0"/>
            <a:endCxn id="6" idx="2"/>
          </p:cNvCxnSpPr>
          <p:nvPr/>
        </p:nvCxnSpPr>
        <p:spPr>
          <a:xfrm flipV="1">
            <a:off x="1094115" y="2227018"/>
            <a:ext cx="1470674" cy="297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F4E4C1F2-1550-B685-F7EE-66B70F6185CD}"/>
              </a:ext>
            </a:extLst>
          </p:cNvPr>
          <p:cNvSpPr/>
          <p:nvPr/>
        </p:nvSpPr>
        <p:spPr>
          <a:xfrm>
            <a:off x="2935044" y="2028311"/>
            <a:ext cx="1745209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u="sng" strike="noStrike" spc="-1" dirty="0">
                <a:solidFill>
                  <a:srgbClr val="000000"/>
                </a:solidFill>
                <a:latin typeface="Calibri"/>
              </a:rPr>
              <a:t>(play or create AL ROOM)</a:t>
            </a:r>
            <a:endParaRPr lang="en-GB" sz="900" b="0" u="sng" strike="noStrike" spc="-1" dirty="0">
              <a:latin typeface="Arial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FEEF0B09-CBAD-26C9-F19C-0B30B00EA136}"/>
              </a:ext>
            </a:extLst>
          </p:cNvPr>
          <p:cNvSpPr/>
          <p:nvPr/>
        </p:nvSpPr>
        <p:spPr>
          <a:xfrm>
            <a:off x="10175052" y="4466045"/>
            <a:ext cx="1627354" cy="521766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</a:rPr>
              <a:t>Select the event if </a:t>
            </a: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exist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6268F9-2033-3E89-8083-155FC6A626B5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7415069" y="2234578"/>
            <a:ext cx="3046216" cy="191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B790B4-6CAF-65C8-3458-5C6C2E9D178B}"/>
              </a:ext>
            </a:extLst>
          </p:cNvPr>
          <p:cNvCxnSpPr>
            <a:cxnSpLocks/>
          </p:cNvCxnSpPr>
          <p:nvPr/>
        </p:nvCxnSpPr>
        <p:spPr>
          <a:xfrm flipH="1" flipV="1">
            <a:off x="2553828" y="3184086"/>
            <a:ext cx="7617035" cy="1451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">
            <a:extLst>
              <a:ext uri="{FF2B5EF4-FFF2-40B4-BE49-F238E27FC236}">
                <a16:creationId xmlns:a16="http://schemas.microsoft.com/office/drawing/2014/main" id="{5E99A74A-40F2-0265-24AF-62DFF65342ED}"/>
              </a:ext>
            </a:extLst>
          </p:cNvPr>
          <p:cNvSpPr/>
          <p:nvPr/>
        </p:nvSpPr>
        <p:spPr>
          <a:xfrm>
            <a:off x="9199792" y="3896396"/>
            <a:ext cx="2953580" cy="521766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</a:rPr>
              <a:t>Join the event go directly to the AL-HUB 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Calibri"/>
              </a:rPr>
              <a:t>Looby</a:t>
            </a:r>
            <a:r>
              <a:rPr lang="en-US" sz="1400" b="1" strike="noStrike" spc="-1" dirty="0">
                <a:solidFill>
                  <a:srgbClr val="000000"/>
                </a:solidFill>
                <a:latin typeface="Calibri"/>
              </a:rPr>
              <a:t> of the Given room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8A7A2-851C-025F-BFE6-B8C97B8D4E72}"/>
              </a:ext>
            </a:extLst>
          </p:cNvPr>
          <p:cNvCxnSpPr>
            <a:cxnSpLocks/>
          </p:cNvCxnSpPr>
          <p:nvPr/>
        </p:nvCxnSpPr>
        <p:spPr>
          <a:xfrm flipH="1">
            <a:off x="8219504" y="1014863"/>
            <a:ext cx="2026463" cy="1242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3">
            <a:extLst>
              <a:ext uri="{FF2B5EF4-FFF2-40B4-BE49-F238E27FC236}">
                <a16:creationId xmlns:a16="http://schemas.microsoft.com/office/drawing/2014/main" id="{A24E259F-F7C8-B1AF-B58B-254360090220}"/>
              </a:ext>
            </a:extLst>
          </p:cNvPr>
          <p:cNvSpPr/>
          <p:nvPr/>
        </p:nvSpPr>
        <p:spPr>
          <a:xfrm>
            <a:off x="9075615" y="833689"/>
            <a:ext cx="2953580" cy="73721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</a:rPr>
              <a:t>If I am Host, I will start the event or room selected so I going straight to AL-3D-HUB inside the room</a:t>
            </a:r>
            <a:endParaRPr lang="en-GB" sz="1400" b="0" strike="noStrike" spc="-1" dirty="0">
              <a:latin typeface="Arial"/>
            </a:endParaRPr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8FE6B1AF-72E1-4DE0-38CA-3CE51A45E4CB}"/>
              </a:ext>
            </a:extLst>
          </p:cNvPr>
          <p:cNvSpPr/>
          <p:nvPr/>
        </p:nvSpPr>
        <p:spPr>
          <a:xfrm>
            <a:off x="5638939" y="6009800"/>
            <a:ext cx="2953580" cy="306323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</a:rPr>
              <a:t>Edit a not started event / Room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2046288-D294-643C-AE2B-AC9CB1CB7CC8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7115729" y="2257689"/>
            <a:ext cx="1898014" cy="3752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CD735A6-74CB-B146-7CBB-3672155660D4}"/>
              </a:ext>
            </a:extLst>
          </p:cNvPr>
          <p:cNvCxnSpPr>
            <a:cxnSpLocks/>
          </p:cNvCxnSpPr>
          <p:nvPr/>
        </p:nvCxnSpPr>
        <p:spPr>
          <a:xfrm flipV="1">
            <a:off x="9732157" y="2194365"/>
            <a:ext cx="339738" cy="356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3">
            <a:extLst>
              <a:ext uri="{FF2B5EF4-FFF2-40B4-BE49-F238E27FC236}">
                <a16:creationId xmlns:a16="http://schemas.microsoft.com/office/drawing/2014/main" id="{B89FD874-90AF-6CC7-275E-8558EC0F818D}"/>
              </a:ext>
            </a:extLst>
          </p:cNvPr>
          <p:cNvSpPr/>
          <p:nvPr/>
        </p:nvSpPr>
        <p:spPr>
          <a:xfrm>
            <a:off x="8437450" y="5738734"/>
            <a:ext cx="1552124" cy="306323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Delete the Event</a:t>
            </a:r>
            <a:endParaRPr lang="en-GB" sz="1400" b="0" strike="noStrike" spc="-1" dirty="0">
              <a:latin typeface="Arial"/>
            </a:endParaRP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75D0C7E2-25EA-1665-1A3B-92EE23E302EF}"/>
              </a:ext>
            </a:extLst>
          </p:cNvPr>
          <p:cNvSpPr/>
          <p:nvPr/>
        </p:nvSpPr>
        <p:spPr>
          <a:xfrm>
            <a:off x="10359438" y="5377700"/>
            <a:ext cx="1552124" cy="306323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</a:rPr>
              <a:t>Ref</a:t>
            </a: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resh data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2996ECE-2A9D-BEF1-9A20-47F6E62C2D9E}"/>
              </a:ext>
            </a:extLst>
          </p:cNvPr>
          <p:cNvCxnSpPr>
            <a:cxnSpLocks/>
            <a:stCxn id="67" idx="0"/>
            <a:endCxn id="17" idx="2"/>
          </p:cNvCxnSpPr>
          <p:nvPr/>
        </p:nvCxnSpPr>
        <p:spPr>
          <a:xfrm flipH="1" flipV="1">
            <a:off x="10930441" y="2250389"/>
            <a:ext cx="205059" cy="3127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95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3058BC-9186-EFF3-30DF-ADF584D08036}"/>
              </a:ext>
            </a:extLst>
          </p:cNvPr>
          <p:cNvSpPr txBox="1">
            <a:spLocks/>
          </p:cNvSpPr>
          <p:nvPr/>
        </p:nvSpPr>
        <p:spPr>
          <a:xfrm>
            <a:off x="2091812" y="1855532"/>
            <a:ext cx="7917427" cy="28384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buNone/>
              <a:defRPr lang="en-GB" sz="1400" b="0" strike="noStrike" kern="1200" spc="-1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b="1" dirty="0"/>
          </a:p>
          <a:p>
            <a:pPr algn="l"/>
            <a:r>
              <a:rPr lang="en-US" sz="2800" b="1" dirty="0"/>
              <a:t>AL Platform  - EVENT – NEW Event / PLAY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Form to Play by default or for create a join event.</a:t>
            </a:r>
          </a:p>
          <a:p>
            <a:pPr algn="l"/>
            <a:endParaRPr lang="en-US" sz="2400" b="1" dirty="0"/>
          </a:p>
          <a:p>
            <a:pPr algn="l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63780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1680268" y="4861"/>
            <a:ext cx="10511731" cy="541314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2"/>
          <p:cNvPicPr/>
          <p:nvPr/>
        </p:nvPicPr>
        <p:blipFill>
          <a:blip r:embed="rId3"/>
          <a:srcRect l="98394" t="20847" b="8843"/>
          <a:stretch/>
        </p:blipFill>
        <p:spPr>
          <a:xfrm>
            <a:off x="13456440" y="2168280"/>
            <a:ext cx="60840" cy="132876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90"/>
          <p:cNvSpPr/>
          <p:nvPr/>
        </p:nvSpPr>
        <p:spPr>
          <a:xfrm>
            <a:off x="2016948" y="1641091"/>
            <a:ext cx="9572395" cy="4500000"/>
          </a:xfrm>
          <a:prstGeom prst="rect">
            <a:avLst/>
          </a:prstGeom>
          <a:solidFill>
            <a:srgbClr val="FFFFFF"/>
          </a:solidFill>
          <a:ln w="0">
            <a:solidFill>
              <a:srgbClr val="FFB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GB" sz="1800" b="0" strike="noStrike" spc="-1" dirty="0">
              <a:latin typeface="Arial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959044" y="1231294"/>
            <a:ext cx="9572395" cy="304319"/>
          </a:xfrm>
          <a:prstGeom prst="rect">
            <a:avLst/>
          </a:prstGeom>
          <a:solidFill>
            <a:srgbClr val="FFFFFF"/>
          </a:solidFill>
          <a:ln w="0">
            <a:solidFill>
              <a:srgbClr val="FFB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1" name="TextBox 8"/>
          <p:cNvSpPr/>
          <p:nvPr/>
        </p:nvSpPr>
        <p:spPr>
          <a:xfrm>
            <a:off x="2094389" y="1257393"/>
            <a:ext cx="3590640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pc="-1" dirty="0">
                <a:solidFill>
                  <a:srgbClr val="000000"/>
                </a:solidFill>
                <a:latin typeface="Calibri"/>
                <a:ea typeface="DejaVu Sans"/>
              </a:rPr>
              <a:t>STORE           </a:t>
            </a:r>
            <a:r>
              <a:rPr lang="en-US" sz="900" b="1" spc="-1" dirty="0">
                <a:latin typeface="Calibri"/>
                <a:ea typeface="DejaVu Sans"/>
              </a:rPr>
              <a:t> </a:t>
            </a:r>
            <a:r>
              <a:rPr lang="en-US" sz="900" spc="-1" dirty="0">
                <a:latin typeface="Calibri"/>
                <a:ea typeface="DejaVu Sans"/>
              </a:rPr>
              <a:t>LIBRARY             </a:t>
            </a:r>
            <a:r>
              <a:rPr lang="en-US" sz="900" b="0" strike="noStrike" spc="-1" dirty="0">
                <a:solidFill>
                  <a:schemeClr val="accent2"/>
                </a:solidFill>
                <a:latin typeface="Calibri"/>
                <a:ea typeface="DejaVu Sans"/>
              </a:rPr>
              <a:t>EVENTS</a:t>
            </a:r>
            <a:r>
              <a:rPr lang="en-US" sz="9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endParaRPr lang="en-GB" sz="900" b="0" strike="noStrike" spc="-1" dirty="0"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2F59C2-FDF7-C201-36DE-0E66C942F6A2}"/>
              </a:ext>
            </a:extLst>
          </p:cNvPr>
          <p:cNvSpPr/>
          <p:nvPr/>
        </p:nvSpPr>
        <p:spPr>
          <a:xfrm>
            <a:off x="4168479" y="241393"/>
            <a:ext cx="7885869" cy="842085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BD25D-9278-0CD4-D173-E76429938BAF}"/>
              </a:ext>
            </a:extLst>
          </p:cNvPr>
          <p:cNvPicPr/>
          <p:nvPr/>
        </p:nvPicPr>
        <p:blipFill rotWithShape="1">
          <a:blip r:embed="rId2"/>
          <a:srcRect l="1778" t="22240" r="79327" b="70686"/>
          <a:stretch/>
        </p:blipFill>
        <p:spPr>
          <a:xfrm>
            <a:off x="4382069" y="401337"/>
            <a:ext cx="1314199" cy="261099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A8329-97BF-5F75-8F9B-F65CD076CAD1}"/>
              </a:ext>
            </a:extLst>
          </p:cNvPr>
          <p:cNvPicPr/>
          <p:nvPr/>
        </p:nvPicPr>
        <p:blipFill rotWithShape="1">
          <a:blip r:embed="rId2"/>
          <a:srcRect l="2223" t="30447" r="78882" b="62892"/>
          <a:stretch/>
        </p:blipFill>
        <p:spPr>
          <a:xfrm>
            <a:off x="6049064" y="441286"/>
            <a:ext cx="1314200" cy="245872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FDE6E0-042D-9256-78EF-8F4CFA61ED6E}"/>
              </a:ext>
            </a:extLst>
          </p:cNvPr>
          <p:cNvPicPr/>
          <p:nvPr/>
        </p:nvPicPr>
        <p:blipFill rotWithShape="1">
          <a:blip r:embed="rId2"/>
          <a:srcRect l="2077" t="45320" r="79028" b="48019"/>
          <a:stretch/>
        </p:blipFill>
        <p:spPr>
          <a:xfrm>
            <a:off x="7142486" y="405449"/>
            <a:ext cx="1314200" cy="245872"/>
          </a:xfrm>
          <a:prstGeom prst="rect">
            <a:avLst/>
          </a:prstGeom>
          <a:ln w="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7F476D-D2B3-0619-CB4D-5EA1B32D5D0A}"/>
              </a:ext>
            </a:extLst>
          </p:cNvPr>
          <p:cNvPicPr/>
          <p:nvPr/>
        </p:nvPicPr>
        <p:blipFill rotWithShape="1">
          <a:blip r:embed="rId2"/>
          <a:srcRect l="69221" t="4845" r="17233" b="88878"/>
          <a:stretch/>
        </p:blipFill>
        <p:spPr>
          <a:xfrm>
            <a:off x="8769062" y="429150"/>
            <a:ext cx="911868" cy="240031"/>
          </a:xfrm>
          <a:prstGeom prst="rect">
            <a:avLst/>
          </a:prstGeom>
          <a:ln w="0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A18B3-B515-A0B8-69EA-136AF84C02E4}"/>
              </a:ext>
            </a:extLst>
          </p:cNvPr>
          <p:cNvPicPr/>
          <p:nvPr/>
        </p:nvPicPr>
        <p:blipFill rotWithShape="1">
          <a:blip r:embed="rId2"/>
          <a:srcRect l="82480" t="5616" r="1261" b="88119"/>
          <a:stretch/>
        </p:blipFill>
        <p:spPr>
          <a:xfrm>
            <a:off x="10483829" y="408927"/>
            <a:ext cx="1108718" cy="240031"/>
          </a:xfrm>
          <a:prstGeom prst="rect">
            <a:avLst/>
          </a:prstGeom>
          <a:ln w="0"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54D80E-5F49-D784-FAA9-0A2B3D278F58}"/>
              </a:ext>
            </a:extLst>
          </p:cNvPr>
          <p:cNvCxnSpPr>
            <a:cxnSpLocks/>
          </p:cNvCxnSpPr>
          <p:nvPr/>
        </p:nvCxnSpPr>
        <p:spPr>
          <a:xfrm>
            <a:off x="1329653" y="1627072"/>
            <a:ext cx="811099" cy="49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">
            <a:extLst>
              <a:ext uri="{FF2B5EF4-FFF2-40B4-BE49-F238E27FC236}">
                <a16:creationId xmlns:a16="http://schemas.microsoft.com/office/drawing/2014/main" id="{EB47AD65-AF50-63E0-BFE9-015D0ED1D063}"/>
              </a:ext>
            </a:extLst>
          </p:cNvPr>
          <p:cNvSpPr/>
          <p:nvPr/>
        </p:nvSpPr>
        <p:spPr>
          <a:xfrm>
            <a:off x="5818152" y="646703"/>
            <a:ext cx="1504692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800" b="1" strike="noStrike" spc="-1" dirty="0">
                <a:solidFill>
                  <a:srgbClr val="000000"/>
                </a:solidFill>
                <a:latin typeface="Calibri"/>
              </a:rPr>
              <a:t>(Play or create an AL Room)</a:t>
            </a:r>
            <a:endParaRPr lang="en-GB" sz="800" b="0" strike="noStrike" spc="-1" dirty="0">
              <a:latin typeface="Arial"/>
            </a:endParaRP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02FE789E-5A58-11AD-AE92-3755F112EB44}"/>
              </a:ext>
            </a:extLst>
          </p:cNvPr>
          <p:cNvSpPr/>
          <p:nvPr/>
        </p:nvSpPr>
        <p:spPr>
          <a:xfrm>
            <a:off x="4329470" y="665557"/>
            <a:ext cx="1400144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800" b="0" strike="noStrike" spc="-1" dirty="0">
                <a:latin typeface="Arial"/>
              </a:rPr>
              <a:t>(Welcome to AL Connect)</a:t>
            </a: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B5265E94-66A9-6115-5773-040CB8EE972B}"/>
              </a:ext>
            </a:extLst>
          </p:cNvPr>
          <p:cNvSpPr/>
          <p:nvPr/>
        </p:nvSpPr>
        <p:spPr>
          <a:xfrm>
            <a:off x="7216392" y="599704"/>
            <a:ext cx="1183968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800" b="1" spc="-1" dirty="0">
                <a:solidFill>
                  <a:srgbClr val="000000"/>
                </a:solidFill>
                <a:latin typeface="Calibri"/>
              </a:rPr>
              <a:t>(Access to my profile)</a:t>
            </a:r>
            <a:endParaRPr lang="en-GB" sz="800" b="0" strike="noStrike" spc="-1" dirty="0">
              <a:latin typeface="Arial"/>
            </a:endParaRP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2C4DF253-CFBB-DB16-82B6-AC733CFB9A1E}"/>
              </a:ext>
            </a:extLst>
          </p:cNvPr>
          <p:cNvSpPr/>
          <p:nvPr/>
        </p:nvSpPr>
        <p:spPr>
          <a:xfrm>
            <a:off x="45380" y="1243983"/>
            <a:ext cx="1627354" cy="73721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</a:rPr>
              <a:t>Create an ev</a:t>
            </a: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ent or casual educational play</a:t>
            </a:r>
            <a:endParaRPr lang="en-GB" sz="1400" b="0" strike="noStrike" spc="-1" dirty="0">
              <a:latin typeface="Arial"/>
            </a:endParaRPr>
          </a:p>
        </p:txBody>
      </p:sp>
      <p:sp>
        <p:nvSpPr>
          <p:cNvPr id="57" name="TextBox 3">
            <a:extLst>
              <a:ext uri="{FF2B5EF4-FFF2-40B4-BE49-F238E27FC236}">
                <a16:creationId xmlns:a16="http://schemas.microsoft.com/office/drawing/2014/main" id="{A24E259F-F7C8-B1AF-B58B-254360090220}"/>
              </a:ext>
            </a:extLst>
          </p:cNvPr>
          <p:cNvSpPr/>
          <p:nvPr/>
        </p:nvSpPr>
        <p:spPr>
          <a:xfrm>
            <a:off x="8850666" y="1083478"/>
            <a:ext cx="2953580" cy="737210"/>
          </a:xfrm>
          <a:prstGeom prst="rect">
            <a:avLst/>
          </a:prstGeom>
          <a:solidFill>
            <a:schemeClr val="bg1"/>
          </a:solidFill>
          <a:ln w="0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</a:rPr>
              <a:t>If I am Host, I will start the event or room selected so I going straight to AL-3D-HUB inside the room</a:t>
            </a:r>
            <a:endParaRPr lang="en-GB" sz="1400" b="0" strike="noStrike" spc="-1" dirty="0">
              <a:latin typeface="Arial"/>
            </a:endParaRPr>
          </a:p>
        </p:txBody>
      </p:sp>
      <p:sp>
        <p:nvSpPr>
          <p:cNvPr id="66" name="TextBox 3">
            <a:extLst>
              <a:ext uri="{FF2B5EF4-FFF2-40B4-BE49-F238E27FC236}">
                <a16:creationId xmlns:a16="http://schemas.microsoft.com/office/drawing/2014/main" id="{B89FD874-90AF-6CC7-275E-8558EC0F818D}"/>
              </a:ext>
            </a:extLst>
          </p:cNvPr>
          <p:cNvSpPr/>
          <p:nvPr/>
        </p:nvSpPr>
        <p:spPr>
          <a:xfrm>
            <a:off x="1604762" y="6443500"/>
            <a:ext cx="1552124" cy="306323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Delete the Event</a:t>
            </a:r>
            <a:endParaRPr lang="en-GB" sz="1400" b="0" strike="noStrike" spc="-1" dirty="0">
              <a:latin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51DEF9-2FC0-A8DF-2579-0D19D95013D0}"/>
              </a:ext>
            </a:extLst>
          </p:cNvPr>
          <p:cNvSpPr txBox="1"/>
          <p:nvPr/>
        </p:nvSpPr>
        <p:spPr>
          <a:xfrm>
            <a:off x="2097977" y="1688443"/>
            <a:ext cx="26676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NEW AL EDU-XR SESSION  </a:t>
            </a:r>
            <a:endParaRPr lang="en-GB" sz="12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049E57-F694-D14A-5ED3-B5F177382B35}"/>
              </a:ext>
            </a:extLst>
          </p:cNvPr>
          <p:cNvSpPr txBox="1"/>
          <p:nvPr/>
        </p:nvSpPr>
        <p:spPr>
          <a:xfrm>
            <a:off x="2124811" y="1989924"/>
            <a:ext cx="3168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AL-HUB :   </a:t>
            </a:r>
            <a:r>
              <a:rPr lang="en-US" sz="1000" b="1" dirty="0">
                <a:solidFill>
                  <a:srgbClr val="FFC000"/>
                </a:solidFill>
              </a:rPr>
              <a:t>WEB/2D </a:t>
            </a:r>
            <a:r>
              <a:rPr lang="en-US" sz="1000" b="1" dirty="0"/>
              <a:t> -  3D – 3D/VR</a:t>
            </a:r>
            <a:endParaRPr lang="en-GB" sz="10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907C20-334F-B324-A796-39B3830A2D09}"/>
              </a:ext>
            </a:extLst>
          </p:cNvPr>
          <p:cNvSpPr txBox="1"/>
          <p:nvPr/>
        </p:nvSpPr>
        <p:spPr>
          <a:xfrm>
            <a:off x="7094258" y="1981193"/>
            <a:ext cx="3168668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TYPE:    - </a:t>
            </a:r>
            <a:r>
              <a:rPr lang="en-US" sz="1050" b="1" dirty="0">
                <a:solidFill>
                  <a:srgbClr val="FFC000"/>
                </a:solidFill>
              </a:rPr>
              <a:t>CASSUAL </a:t>
            </a:r>
            <a:r>
              <a:rPr lang="en-US" sz="1050" b="1" dirty="0"/>
              <a:t> -  EDU-PLAY  -  LESSON</a:t>
            </a:r>
            <a:endParaRPr lang="en-GB" sz="1050" b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D33B697-9CEF-11A9-06C5-B2A5C67C4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3677" b="43019"/>
          <a:stretch/>
        </p:blipFill>
        <p:spPr>
          <a:xfrm>
            <a:off x="2140752" y="2860762"/>
            <a:ext cx="9447796" cy="175269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D6B3B57-EFD6-04C9-0F95-279D9E88A3F8}"/>
              </a:ext>
            </a:extLst>
          </p:cNvPr>
          <p:cNvSpPr txBox="1"/>
          <p:nvPr/>
        </p:nvSpPr>
        <p:spPr>
          <a:xfrm>
            <a:off x="5438089" y="5048495"/>
            <a:ext cx="562697" cy="20005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UPDATE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1C6CA6-448F-FA8C-540B-DE1E40890C45}"/>
              </a:ext>
            </a:extLst>
          </p:cNvPr>
          <p:cNvSpPr txBox="1"/>
          <p:nvPr/>
        </p:nvSpPr>
        <p:spPr>
          <a:xfrm>
            <a:off x="8397244" y="5031356"/>
            <a:ext cx="562697" cy="20005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UPDATE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0FF464-B0E5-7D12-A015-FE52EE285566}"/>
              </a:ext>
            </a:extLst>
          </p:cNvPr>
          <p:cNvSpPr txBox="1"/>
          <p:nvPr/>
        </p:nvSpPr>
        <p:spPr>
          <a:xfrm>
            <a:off x="2509672" y="4582328"/>
            <a:ext cx="169767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Axe Ninja</a:t>
            </a:r>
            <a:endParaRPr lang="en-GB" sz="1600" b="1" dirty="0">
              <a:solidFill>
                <a:schemeClr val="accent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D2D205F-F712-136C-B013-B88FA98D8F35}"/>
              </a:ext>
            </a:extLst>
          </p:cNvPr>
          <p:cNvSpPr txBox="1"/>
          <p:nvPr/>
        </p:nvSpPr>
        <p:spPr>
          <a:xfrm>
            <a:off x="5963809" y="4593582"/>
            <a:ext cx="169767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Basket Jam</a:t>
            </a:r>
            <a:endParaRPr lang="en-GB" sz="1600" b="1" dirty="0">
              <a:solidFill>
                <a:schemeClr val="accent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215DD7-0431-02F2-15B0-7E7D0C3A2134}"/>
              </a:ext>
            </a:extLst>
          </p:cNvPr>
          <p:cNvSpPr txBox="1"/>
          <p:nvPr/>
        </p:nvSpPr>
        <p:spPr>
          <a:xfrm>
            <a:off x="8958580" y="4598663"/>
            <a:ext cx="150783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Quiz Fall</a:t>
            </a:r>
            <a:endParaRPr lang="en-GB" sz="1600" b="1" dirty="0">
              <a:solidFill>
                <a:schemeClr val="accent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81F997-2395-217D-9E68-7104CFFD3A8E}"/>
              </a:ext>
            </a:extLst>
          </p:cNvPr>
          <p:cNvSpPr txBox="1"/>
          <p:nvPr/>
        </p:nvSpPr>
        <p:spPr>
          <a:xfrm>
            <a:off x="7632802" y="4972633"/>
            <a:ext cx="562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 [  ]</a:t>
            </a:r>
            <a:endParaRPr lang="en-GB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290BCD1-FC05-DDE1-1397-274894132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18" t="20854" b="8844"/>
          <a:stretch/>
        </p:blipFill>
        <p:spPr>
          <a:xfrm rot="16200000">
            <a:off x="6729041" y="849139"/>
            <a:ext cx="200056" cy="929684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B86E777-0F14-F813-FD9D-FD78631C51D9}"/>
              </a:ext>
            </a:extLst>
          </p:cNvPr>
          <p:cNvSpPr txBox="1"/>
          <p:nvPr/>
        </p:nvSpPr>
        <p:spPr>
          <a:xfrm>
            <a:off x="2129028" y="2256578"/>
            <a:ext cx="228002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DESCRIPTION:  (Optional)</a:t>
            </a:r>
            <a:endParaRPr lang="en-GB" sz="10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DB4122E-EB2C-87D2-7745-A262EF5722B4}"/>
              </a:ext>
            </a:extLst>
          </p:cNvPr>
          <p:cNvSpPr txBox="1"/>
          <p:nvPr/>
        </p:nvSpPr>
        <p:spPr>
          <a:xfrm>
            <a:off x="4556673" y="2250164"/>
            <a:ext cx="2611229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PARTICIPANTS:   </a:t>
            </a:r>
            <a:r>
              <a:rPr lang="en-US" sz="1100" b="1" dirty="0">
                <a:solidFill>
                  <a:srgbClr val="FFC000"/>
                </a:solidFill>
              </a:rPr>
              <a:t>NONE </a:t>
            </a:r>
            <a:r>
              <a:rPr lang="en-US" sz="1000" b="1" dirty="0">
                <a:solidFill>
                  <a:srgbClr val="FFC000"/>
                </a:solidFill>
              </a:rPr>
              <a:t> </a:t>
            </a:r>
            <a:r>
              <a:rPr lang="en-US" sz="1000" b="1" dirty="0"/>
              <a:t>–    INVITE</a:t>
            </a:r>
            <a:endParaRPr lang="en-GB" sz="1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DB5C670-3A37-B04C-CD3E-59646D623207}"/>
              </a:ext>
            </a:extLst>
          </p:cNvPr>
          <p:cNvSpPr txBox="1"/>
          <p:nvPr/>
        </p:nvSpPr>
        <p:spPr>
          <a:xfrm>
            <a:off x="10949509" y="4927406"/>
            <a:ext cx="562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 [  ]</a:t>
            </a:r>
            <a:endParaRPr lang="en-GB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340512B-9BB8-5F4E-FE8A-E3E80985F0CB}"/>
              </a:ext>
            </a:extLst>
          </p:cNvPr>
          <p:cNvSpPr txBox="1"/>
          <p:nvPr/>
        </p:nvSpPr>
        <p:spPr>
          <a:xfrm>
            <a:off x="2086894" y="2500440"/>
            <a:ext cx="5357394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GAMES &amp; XR-ROOMS :  </a:t>
            </a:r>
            <a:r>
              <a:rPr lang="en-US" sz="1050" b="1" dirty="0">
                <a:solidFill>
                  <a:srgbClr val="FFC000"/>
                </a:solidFill>
              </a:rPr>
              <a:t>CASSUAL GAMES </a:t>
            </a:r>
            <a:r>
              <a:rPr lang="en-US" sz="1050" b="1" dirty="0"/>
              <a:t>–    EDU-GAMES   - XR-ROOMS</a:t>
            </a:r>
            <a:endParaRPr lang="en-GB" sz="105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00DD173-0266-79AC-269E-6ADDEB7E16AC}"/>
              </a:ext>
            </a:extLst>
          </p:cNvPr>
          <p:cNvSpPr txBox="1"/>
          <p:nvPr/>
        </p:nvSpPr>
        <p:spPr>
          <a:xfrm>
            <a:off x="2509672" y="5829613"/>
            <a:ext cx="653497" cy="21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r>
              <a:rPr lang="en-US" sz="800" dirty="0"/>
              <a:t>CREATE </a:t>
            </a:r>
            <a:endParaRPr lang="en-GB" sz="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29EB915-3160-003F-9DA1-E26931B2041D}"/>
              </a:ext>
            </a:extLst>
          </p:cNvPr>
          <p:cNvSpPr txBox="1"/>
          <p:nvPr/>
        </p:nvSpPr>
        <p:spPr>
          <a:xfrm>
            <a:off x="3816281" y="5825732"/>
            <a:ext cx="653497" cy="21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r>
              <a:rPr lang="en-US" sz="800" dirty="0"/>
              <a:t>CANCEL</a:t>
            </a:r>
            <a:endParaRPr lang="en-GB" sz="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778ADD2-AED8-F87B-10C4-FF1ED29883C9}"/>
              </a:ext>
            </a:extLst>
          </p:cNvPr>
          <p:cNvSpPr txBox="1"/>
          <p:nvPr/>
        </p:nvSpPr>
        <p:spPr>
          <a:xfrm>
            <a:off x="2402730" y="4934901"/>
            <a:ext cx="562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 [  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74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3058BC-9186-EFF3-30DF-ADF584D08036}"/>
              </a:ext>
            </a:extLst>
          </p:cNvPr>
          <p:cNvSpPr txBox="1">
            <a:spLocks/>
          </p:cNvSpPr>
          <p:nvPr/>
        </p:nvSpPr>
        <p:spPr>
          <a:xfrm>
            <a:off x="2091812" y="1855532"/>
            <a:ext cx="7917427" cy="28384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buNone/>
              <a:defRPr lang="en-GB" sz="1400" b="0" strike="noStrike" kern="1200" spc="-1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b="1" dirty="0"/>
          </a:p>
          <a:p>
            <a:pPr algn="l"/>
            <a:r>
              <a:rPr lang="en-US" sz="2800" b="1" dirty="0"/>
              <a:t>AL HUB  - Joining as Host</a:t>
            </a:r>
          </a:p>
          <a:p>
            <a:pPr algn="l"/>
            <a:r>
              <a:rPr lang="en-US" sz="2800" b="1" dirty="0"/>
              <a:t>UI – Robot with the option to personalize and update content if needed.</a:t>
            </a:r>
            <a:endParaRPr lang="en-US" sz="2000" b="1" dirty="0"/>
          </a:p>
          <a:p>
            <a:pPr algn="l"/>
            <a:endParaRPr lang="en-US" sz="2400" b="1" dirty="0"/>
          </a:p>
          <a:p>
            <a:pPr algn="l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0469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0" y="0"/>
            <a:ext cx="12191760" cy="647028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7"/>
          <p:cNvPicPr/>
          <p:nvPr/>
        </p:nvPicPr>
        <p:blipFill>
          <a:blip r:embed="rId3"/>
          <a:srcRect l="98394" t="20847" b="8843"/>
          <a:stretch/>
        </p:blipFill>
        <p:spPr>
          <a:xfrm>
            <a:off x="13456440" y="2168280"/>
            <a:ext cx="60840" cy="132876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8"/>
          <p:cNvPicPr/>
          <p:nvPr/>
        </p:nvPicPr>
        <p:blipFill>
          <a:blip r:embed="rId4"/>
          <a:stretch/>
        </p:blipFill>
        <p:spPr>
          <a:xfrm>
            <a:off x="8815680" y="3800160"/>
            <a:ext cx="0" cy="0"/>
          </a:xfrm>
          <a:prstGeom prst="rect">
            <a:avLst/>
          </a:prstGeom>
          <a:ln w="0">
            <a:noFill/>
          </a:ln>
        </p:spPr>
      </p:pic>
      <p:sp>
        <p:nvSpPr>
          <p:cNvPr id="134" name="TextBox 11"/>
          <p:cNvSpPr/>
          <p:nvPr/>
        </p:nvSpPr>
        <p:spPr>
          <a:xfrm>
            <a:off x="3492000" y="1972440"/>
            <a:ext cx="3168000" cy="25704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DejaVu Sans"/>
              </a:rPr>
              <a:t>SESSIONS   </a:t>
            </a:r>
            <a:endParaRPr lang="en-GB" sz="1100" b="0" strike="noStrike" spc="-1">
              <a:latin typeface="Arial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360000" y="1440000"/>
            <a:ext cx="10440000" cy="4680000"/>
          </a:xfrm>
          <a:prstGeom prst="rect">
            <a:avLst/>
          </a:prstGeom>
          <a:solidFill>
            <a:srgbClr val="FFFFFF"/>
          </a:solidFill>
          <a:ln w="0">
            <a:solidFill>
              <a:srgbClr val="FFB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620000" y="1620000"/>
            <a:ext cx="10260000" cy="4500000"/>
          </a:xfrm>
          <a:prstGeom prst="rect">
            <a:avLst/>
          </a:prstGeom>
          <a:solidFill>
            <a:srgbClr val="FFFFFF"/>
          </a:solidFill>
          <a:ln w="0">
            <a:solidFill>
              <a:srgbClr val="FFB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37" name="Picture 136"/>
          <p:cNvPicPr/>
          <p:nvPr/>
        </p:nvPicPr>
        <p:blipFill>
          <a:blip r:embed="rId2"/>
          <a:srcRect t="22251" r="79327" b="9495"/>
          <a:stretch/>
        </p:blipFill>
        <p:spPr>
          <a:xfrm rot="12000">
            <a:off x="358920" y="1422000"/>
            <a:ext cx="1232640" cy="2159640"/>
          </a:xfrm>
          <a:prstGeom prst="rect">
            <a:avLst/>
          </a:prstGeom>
          <a:ln w="0">
            <a:noFill/>
          </a:ln>
        </p:spPr>
      </p:pic>
      <p:sp>
        <p:nvSpPr>
          <p:cNvPr id="138" name="Rectangle 137"/>
          <p:cNvSpPr/>
          <p:nvPr/>
        </p:nvSpPr>
        <p:spPr>
          <a:xfrm>
            <a:off x="1620000" y="1440000"/>
            <a:ext cx="1026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FFB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42" name="Picture 9"/>
          <p:cNvPicPr/>
          <p:nvPr/>
        </p:nvPicPr>
        <p:blipFill>
          <a:blip r:embed="rId5"/>
          <a:srcRect l="3305" r="64780" b="43018"/>
          <a:stretch/>
        </p:blipFill>
        <p:spPr>
          <a:xfrm>
            <a:off x="2196000" y="2592000"/>
            <a:ext cx="284400" cy="153720"/>
          </a:xfrm>
          <a:prstGeom prst="rect">
            <a:avLst/>
          </a:prstGeom>
          <a:ln w="0">
            <a:noFill/>
          </a:ln>
        </p:spPr>
      </p:pic>
      <p:sp>
        <p:nvSpPr>
          <p:cNvPr id="143" name="TextBox 4"/>
          <p:cNvSpPr/>
          <p:nvPr/>
        </p:nvSpPr>
        <p:spPr>
          <a:xfrm>
            <a:off x="1630784" y="2102917"/>
            <a:ext cx="9684000" cy="22752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TOTAL STORAGE USED (KB):                TOTAL (Number of Builds)            UPDATED  (NUMBER)              NOT UPDATED</a:t>
            </a:r>
            <a:r>
              <a:rPr lang="en-US" sz="9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 (NUMBER)           </a:t>
            </a:r>
            <a:endParaRPr lang="en-GB" sz="900" b="0" strike="noStrike" spc="-1" dirty="0">
              <a:latin typeface="Arial"/>
            </a:endParaRPr>
          </a:p>
        </p:txBody>
      </p:sp>
      <p:pic>
        <p:nvPicPr>
          <p:cNvPr id="144" name="Picture 17"/>
          <p:cNvPicPr/>
          <p:nvPr/>
        </p:nvPicPr>
        <p:blipFill>
          <a:blip r:embed="rId6"/>
          <a:stretch/>
        </p:blipFill>
        <p:spPr>
          <a:xfrm>
            <a:off x="4278697" y="2492029"/>
            <a:ext cx="913680" cy="408960"/>
          </a:xfrm>
          <a:prstGeom prst="rect">
            <a:avLst/>
          </a:prstGeom>
          <a:ln w="0">
            <a:noFill/>
          </a:ln>
        </p:spPr>
      </p:pic>
      <p:sp>
        <p:nvSpPr>
          <p:cNvPr id="145" name="TextBox 26"/>
          <p:cNvSpPr/>
          <p:nvPr/>
        </p:nvSpPr>
        <p:spPr>
          <a:xfrm>
            <a:off x="5292817" y="2594629"/>
            <a:ext cx="2304000" cy="22752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X Mbytes</a:t>
            </a:r>
            <a:endParaRPr lang="en-GB" sz="900" b="0" strike="noStrike" spc="-1" dirty="0">
              <a:latin typeface="Arial"/>
            </a:endParaRPr>
          </a:p>
        </p:txBody>
      </p:sp>
      <p:sp>
        <p:nvSpPr>
          <p:cNvPr id="146" name="TextBox 27"/>
          <p:cNvSpPr/>
          <p:nvPr/>
        </p:nvSpPr>
        <p:spPr>
          <a:xfrm>
            <a:off x="2484000" y="2535120"/>
            <a:ext cx="1015200" cy="27288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1" strike="noStrike" spc="-1" dirty="0">
                <a:solidFill>
                  <a:srgbClr val="4472C4"/>
                </a:solidFill>
                <a:latin typeface="Calibri"/>
                <a:ea typeface="DejaVu Sans"/>
              </a:rPr>
              <a:t>Axe Ninja</a:t>
            </a:r>
            <a:endParaRPr lang="en-GB" sz="1200" b="0" strike="noStrike" spc="-1" dirty="0">
              <a:latin typeface="Arial"/>
            </a:endParaRPr>
          </a:p>
        </p:txBody>
      </p:sp>
      <p:sp>
        <p:nvSpPr>
          <p:cNvPr id="147" name="TextBox 38"/>
          <p:cNvSpPr/>
          <p:nvPr/>
        </p:nvSpPr>
        <p:spPr>
          <a:xfrm>
            <a:off x="1595520" y="2493720"/>
            <a:ext cx="84348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[  ]</a:t>
            </a:r>
            <a:endParaRPr lang="en-GB" sz="1600" b="0" strike="noStrike" spc="-1" dirty="0">
              <a:latin typeface="Arial"/>
            </a:endParaRPr>
          </a:p>
        </p:txBody>
      </p:sp>
      <p:sp>
        <p:nvSpPr>
          <p:cNvPr id="148" name="TextBox 30"/>
          <p:cNvSpPr/>
          <p:nvPr/>
        </p:nvSpPr>
        <p:spPr>
          <a:xfrm>
            <a:off x="1619806" y="2332440"/>
            <a:ext cx="1080000" cy="22752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trike="noStrike" spc="-1">
                <a:solidFill>
                  <a:srgbClr val="000000"/>
                </a:solidFill>
                <a:latin typeface="Calibri"/>
                <a:ea typeface="DejaVu Sans"/>
              </a:rPr>
              <a:t>Check all</a:t>
            </a:r>
            <a:endParaRPr lang="en-GB" sz="900" b="0" strike="noStrike" spc="-1">
              <a:latin typeface="Arial"/>
            </a:endParaRPr>
          </a:p>
        </p:txBody>
      </p:sp>
      <p:sp>
        <p:nvSpPr>
          <p:cNvPr id="149" name="TextBox 9"/>
          <p:cNvSpPr/>
          <p:nvPr/>
        </p:nvSpPr>
        <p:spPr>
          <a:xfrm>
            <a:off x="6771268" y="2625229"/>
            <a:ext cx="868680" cy="1969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1" strike="noStrike" spc="-1">
                <a:solidFill>
                  <a:srgbClr val="FFFFFF"/>
                </a:solidFill>
                <a:latin typeface="Calibri"/>
                <a:ea typeface="DejaVu Sans"/>
              </a:rPr>
              <a:t>UPDATE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150" name="TextBox 10"/>
          <p:cNvSpPr/>
          <p:nvPr/>
        </p:nvSpPr>
        <p:spPr>
          <a:xfrm>
            <a:off x="7877388" y="2635740"/>
            <a:ext cx="868680" cy="1969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REMOVE</a:t>
            </a:r>
            <a:endParaRPr lang="en-GB" sz="700" b="0" strike="noStrike" spc="-1" dirty="0">
              <a:latin typeface="Arial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8C37CC2-02B3-4842-B11A-6955BB791FB7}"/>
              </a:ext>
            </a:extLst>
          </p:cNvPr>
          <p:cNvSpPr/>
          <p:nvPr/>
        </p:nvSpPr>
        <p:spPr>
          <a:xfrm>
            <a:off x="1619806" y="1531713"/>
            <a:ext cx="4152503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spc="-1" dirty="0">
                <a:solidFill>
                  <a:srgbClr val="000000"/>
                </a:solidFill>
                <a:latin typeface="Calibri"/>
                <a:ea typeface="DejaVu Sans"/>
              </a:rPr>
              <a:t>AL LIBRARY          </a:t>
            </a:r>
            <a:r>
              <a:rPr lang="en-US" sz="900" b="1" spc="-1" dirty="0">
                <a:solidFill>
                  <a:srgbClr val="000000"/>
                </a:solidFill>
                <a:latin typeface="Calibri"/>
                <a:ea typeface="DejaVu Sans"/>
              </a:rPr>
              <a:t>M Y LIBRARY                </a:t>
            </a:r>
            <a:r>
              <a:rPr lang="en-US" sz="9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MY EVENTS</a:t>
            </a:r>
            <a:endParaRPr lang="en-GB" sz="900" b="0" strike="noStrike" spc="-1" dirty="0">
              <a:latin typeface="Arial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83596D29-AD72-4CC1-971F-51B6BF1616F3}"/>
              </a:ext>
            </a:extLst>
          </p:cNvPr>
          <p:cNvSpPr/>
          <p:nvPr/>
        </p:nvSpPr>
        <p:spPr>
          <a:xfrm>
            <a:off x="1630784" y="1851540"/>
            <a:ext cx="4399974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pc="-1" dirty="0">
                <a:solidFill>
                  <a:srgbClr val="000000"/>
                </a:solidFill>
                <a:latin typeface="Calibri"/>
                <a:ea typeface="DejaVu Sans"/>
              </a:rPr>
              <a:t>ALL/ </a:t>
            </a:r>
            <a:r>
              <a:rPr lang="en-US" sz="9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Educational Games  /   XR Rooms    -                                </a:t>
            </a:r>
            <a:r>
              <a:rPr lang="en-US" sz="900" b="1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More Details</a:t>
            </a:r>
            <a:endParaRPr lang="en-GB" sz="900" b="0" u="sng" strike="noStrike" spc="-1" dirty="0">
              <a:latin typeface="Arial"/>
            </a:endParaRP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287371DF-BDE6-4CF3-AC7A-526E9AEBD273}"/>
              </a:ext>
            </a:extLst>
          </p:cNvPr>
          <p:cNvSpPr/>
          <p:nvPr/>
        </p:nvSpPr>
        <p:spPr>
          <a:xfrm>
            <a:off x="1619806" y="3215925"/>
            <a:ext cx="9480154" cy="1401390"/>
          </a:xfrm>
          <a:prstGeom prst="flowChartConnec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342900" indent="-342900" algn="ctr">
              <a:buAutoNum type="arabicParenR"/>
            </a:pPr>
            <a:r>
              <a:rPr lang="en-GB" sz="1800" b="0" strike="noStrike" spc="-1" dirty="0">
                <a:latin typeface="Arial"/>
              </a:rPr>
              <a:t>Include Games / XR Rooms Are Installed Locally</a:t>
            </a:r>
            <a:r>
              <a:rPr lang="en-GB" spc="-1" dirty="0">
                <a:latin typeface="Arial"/>
              </a:rPr>
              <a:t> </a:t>
            </a:r>
          </a:p>
          <a:p>
            <a:pPr marL="342900" indent="-342900" algn="ctr">
              <a:buAutoNum type="arabicParenR"/>
            </a:pPr>
            <a:r>
              <a:rPr lang="en-GB" spc="-1" dirty="0">
                <a:latin typeface="Arial"/>
              </a:rPr>
              <a:t>The games will appear only if you installed</a:t>
            </a:r>
          </a:p>
          <a:p>
            <a:pPr algn="ctr"/>
            <a:r>
              <a:rPr lang="en-GB" spc="-1" dirty="0">
                <a:latin typeface="Arial"/>
              </a:rPr>
              <a:t>3) Details including the storage and release date of last install/update</a:t>
            </a:r>
            <a:endParaRPr lang="en-GB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6977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445895-D438-CCD0-EF80-397B37E95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59" t="17342" r="42295" b="71083"/>
          <a:stretch/>
        </p:blipFill>
        <p:spPr>
          <a:xfrm>
            <a:off x="456393" y="1606193"/>
            <a:ext cx="11409171" cy="50228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584E65-47F4-98E7-DE03-42CB91F2AA22}"/>
              </a:ext>
            </a:extLst>
          </p:cNvPr>
          <p:cNvSpPr/>
          <p:nvPr/>
        </p:nvSpPr>
        <p:spPr>
          <a:xfrm>
            <a:off x="371603" y="695558"/>
            <a:ext cx="10484481" cy="5933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http://ser.backend.alter-learning.com:2567SA</a:t>
            </a:r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1D288F-E92F-4E2F-9EDE-B38376D2E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3" r="9053" b="11159"/>
          <a:stretch/>
        </p:blipFill>
        <p:spPr>
          <a:xfrm>
            <a:off x="484387" y="754663"/>
            <a:ext cx="1185793" cy="5375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25348E-369B-B8F8-3C35-2FD17642C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93" y="3324527"/>
            <a:ext cx="6" cy="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B0116F-2C53-2E4C-00E7-E1110B14A8D6}"/>
              </a:ext>
            </a:extLst>
          </p:cNvPr>
          <p:cNvSpPr txBox="1"/>
          <p:nvPr/>
        </p:nvSpPr>
        <p:spPr>
          <a:xfrm>
            <a:off x="528256" y="1349649"/>
            <a:ext cx="26676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NEW AL EDU-XR SESSION  </a:t>
            </a:r>
            <a:endParaRPr lang="en-GB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1D7927-7659-AAE5-B07B-D438D7FB45A0}"/>
              </a:ext>
            </a:extLst>
          </p:cNvPr>
          <p:cNvSpPr txBox="1"/>
          <p:nvPr/>
        </p:nvSpPr>
        <p:spPr>
          <a:xfrm>
            <a:off x="510305" y="1670239"/>
            <a:ext cx="316866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AL-HUB :   </a:t>
            </a:r>
            <a:r>
              <a:rPr lang="en-US" sz="1000" b="1" dirty="0">
                <a:solidFill>
                  <a:srgbClr val="FFC000"/>
                </a:solidFill>
              </a:rPr>
              <a:t>WEB/2D </a:t>
            </a:r>
            <a:r>
              <a:rPr lang="en-US" sz="1000" b="1" dirty="0"/>
              <a:t> -  3D – 3D/VR</a:t>
            </a:r>
            <a:endParaRPr lang="en-GB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F7DE2-AE27-A224-C9CF-19A390A1295A}"/>
              </a:ext>
            </a:extLst>
          </p:cNvPr>
          <p:cNvSpPr txBox="1"/>
          <p:nvPr/>
        </p:nvSpPr>
        <p:spPr>
          <a:xfrm>
            <a:off x="5806653" y="1386408"/>
            <a:ext cx="3168668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TYPE:    - </a:t>
            </a:r>
            <a:r>
              <a:rPr lang="en-US" sz="1050" b="1" dirty="0">
                <a:solidFill>
                  <a:srgbClr val="FFC000"/>
                </a:solidFill>
              </a:rPr>
              <a:t>CASSUAL </a:t>
            </a:r>
            <a:r>
              <a:rPr lang="en-US" sz="1050" b="1" dirty="0"/>
              <a:t> -  EDU-PLAY  -  LESSON</a:t>
            </a:r>
            <a:endParaRPr lang="en-GB" sz="105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876438-472B-3AED-CA83-C2F8EBF2D796}"/>
              </a:ext>
            </a:extLst>
          </p:cNvPr>
          <p:cNvSpPr txBox="1"/>
          <p:nvPr/>
        </p:nvSpPr>
        <p:spPr>
          <a:xfrm>
            <a:off x="475199" y="2016593"/>
            <a:ext cx="228002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DESCRIPTION:  (Optional)</a:t>
            </a:r>
            <a:endParaRPr lang="en-GB" sz="1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2A77EA-2D31-7ADC-FB43-8151C1DED553}"/>
              </a:ext>
            </a:extLst>
          </p:cNvPr>
          <p:cNvSpPr txBox="1"/>
          <p:nvPr/>
        </p:nvSpPr>
        <p:spPr>
          <a:xfrm>
            <a:off x="3073922" y="1394103"/>
            <a:ext cx="264794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DATE&amp;TIME:   </a:t>
            </a:r>
            <a:r>
              <a:rPr lang="en-US" sz="1000" b="1" dirty="0">
                <a:solidFill>
                  <a:srgbClr val="FFC000"/>
                </a:solidFill>
              </a:rPr>
              <a:t>NOW </a:t>
            </a:r>
            <a:r>
              <a:rPr lang="en-US" sz="1000" b="1" dirty="0"/>
              <a:t>–    SCHEDULE</a:t>
            </a:r>
            <a:endParaRPr lang="en-GB" sz="1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D213A6-1418-B099-FB00-20696AC892EF}"/>
              </a:ext>
            </a:extLst>
          </p:cNvPr>
          <p:cNvSpPr txBox="1"/>
          <p:nvPr/>
        </p:nvSpPr>
        <p:spPr>
          <a:xfrm>
            <a:off x="3002614" y="1738959"/>
            <a:ext cx="2611229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PARTICIPANTS:   </a:t>
            </a:r>
            <a:r>
              <a:rPr lang="en-US" sz="1100" b="1" dirty="0">
                <a:solidFill>
                  <a:srgbClr val="FFC000"/>
                </a:solidFill>
              </a:rPr>
              <a:t>NONE </a:t>
            </a:r>
            <a:r>
              <a:rPr lang="en-US" sz="1000" b="1" dirty="0">
                <a:solidFill>
                  <a:srgbClr val="FFC000"/>
                </a:solidFill>
              </a:rPr>
              <a:t> </a:t>
            </a:r>
            <a:r>
              <a:rPr lang="en-US" sz="1000" b="1" dirty="0"/>
              <a:t>–    INVITE</a:t>
            </a:r>
            <a:endParaRPr lang="en-GB" sz="10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0B9065-A118-74AB-6A1A-FF193876857F}"/>
              </a:ext>
            </a:extLst>
          </p:cNvPr>
          <p:cNvSpPr txBox="1"/>
          <p:nvPr/>
        </p:nvSpPr>
        <p:spPr>
          <a:xfrm>
            <a:off x="510305" y="2399372"/>
            <a:ext cx="5357394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GAMES &amp; XR-ROOMS :  </a:t>
            </a:r>
            <a:r>
              <a:rPr lang="en-US" sz="1050" b="1" dirty="0">
                <a:solidFill>
                  <a:srgbClr val="FFC000"/>
                </a:solidFill>
              </a:rPr>
              <a:t>CASSUAL GAMES </a:t>
            </a:r>
            <a:r>
              <a:rPr lang="en-US" sz="1050" b="1" dirty="0"/>
              <a:t>–    EDU-GAMES   - XR-ROOMS</a:t>
            </a:r>
            <a:endParaRPr lang="en-GB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778EB-39FE-E4BB-DAAB-DFD624ED8CB3}"/>
              </a:ext>
            </a:extLst>
          </p:cNvPr>
          <p:cNvSpPr txBox="1"/>
          <p:nvPr/>
        </p:nvSpPr>
        <p:spPr>
          <a:xfrm>
            <a:off x="5867699" y="1715757"/>
            <a:ext cx="261122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ROSTER:   </a:t>
            </a:r>
            <a:endParaRPr lang="en-GB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C9340-62EF-E7D4-6576-890F2CFF29C4}"/>
              </a:ext>
            </a:extLst>
          </p:cNvPr>
          <p:cNvSpPr txBox="1"/>
          <p:nvPr/>
        </p:nvSpPr>
        <p:spPr>
          <a:xfrm>
            <a:off x="3976158" y="903513"/>
            <a:ext cx="465879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   ABOUT     SUPPORT   MESSAGES      Welcome [Username]</a:t>
            </a:r>
            <a:endParaRPr lang="en-GB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39532-67A2-BB2F-9995-262106560823}"/>
              </a:ext>
            </a:extLst>
          </p:cNvPr>
          <p:cNvSpPr txBox="1"/>
          <p:nvPr/>
        </p:nvSpPr>
        <p:spPr>
          <a:xfrm>
            <a:off x="750534" y="3945946"/>
            <a:ext cx="653497" cy="21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r>
              <a:rPr lang="en-US" sz="800" dirty="0"/>
              <a:t>ACCEPT </a:t>
            </a:r>
            <a:endParaRPr lang="en-GB" sz="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75EAE-F3B9-D455-D3F4-50ED74A209A1}"/>
              </a:ext>
            </a:extLst>
          </p:cNvPr>
          <p:cNvSpPr txBox="1"/>
          <p:nvPr/>
        </p:nvSpPr>
        <p:spPr>
          <a:xfrm>
            <a:off x="2057143" y="3942065"/>
            <a:ext cx="653497" cy="21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r>
              <a:rPr lang="en-US" sz="800" dirty="0"/>
              <a:t>CANCEL</a:t>
            </a:r>
            <a:endParaRPr lang="en-GB" sz="200" dirty="0"/>
          </a:p>
        </p:txBody>
      </p:sp>
      <p:pic>
        <p:nvPicPr>
          <p:cNvPr id="38" name="Picture 9">
            <a:extLst>
              <a:ext uri="{FF2B5EF4-FFF2-40B4-BE49-F238E27FC236}">
                <a16:creationId xmlns:a16="http://schemas.microsoft.com/office/drawing/2014/main" id="{61A5EFBB-CE6B-46F5-B927-67841511B9D8}"/>
              </a:ext>
            </a:extLst>
          </p:cNvPr>
          <p:cNvPicPr/>
          <p:nvPr/>
        </p:nvPicPr>
        <p:blipFill>
          <a:blip r:embed="rId5"/>
          <a:srcRect l="3305" r="64780" b="43018"/>
          <a:stretch/>
        </p:blipFill>
        <p:spPr>
          <a:xfrm>
            <a:off x="749034" y="2891059"/>
            <a:ext cx="510841" cy="330533"/>
          </a:xfrm>
          <a:prstGeom prst="rect">
            <a:avLst/>
          </a:prstGeom>
          <a:ln w="0">
            <a:noFill/>
          </a:ln>
        </p:spPr>
      </p:pic>
      <p:pic>
        <p:nvPicPr>
          <p:cNvPr id="42" name="Picture 17">
            <a:extLst>
              <a:ext uri="{FF2B5EF4-FFF2-40B4-BE49-F238E27FC236}">
                <a16:creationId xmlns:a16="http://schemas.microsoft.com/office/drawing/2014/main" id="{7CF6454A-DD61-4DBA-8701-7D3B0F0FCA9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539583" y="2841795"/>
            <a:ext cx="913680" cy="408960"/>
          </a:xfrm>
          <a:prstGeom prst="rect">
            <a:avLst/>
          </a:prstGeom>
          <a:ln w="0">
            <a:noFill/>
          </a:ln>
        </p:spPr>
      </p:pic>
      <p:sp>
        <p:nvSpPr>
          <p:cNvPr id="44" name="TextBox 27">
            <a:extLst>
              <a:ext uri="{FF2B5EF4-FFF2-40B4-BE49-F238E27FC236}">
                <a16:creationId xmlns:a16="http://schemas.microsoft.com/office/drawing/2014/main" id="{4FAE9AC4-8F7D-48A3-9562-E22C427E59C9}"/>
              </a:ext>
            </a:extLst>
          </p:cNvPr>
          <p:cNvSpPr/>
          <p:nvPr/>
        </p:nvSpPr>
        <p:spPr>
          <a:xfrm>
            <a:off x="1439593" y="2891059"/>
            <a:ext cx="1015200" cy="27288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1" strike="noStrike" spc="-1" dirty="0">
                <a:solidFill>
                  <a:srgbClr val="4472C4"/>
                </a:solidFill>
                <a:latin typeface="Calibri"/>
                <a:ea typeface="DejaVu Sans"/>
              </a:rPr>
              <a:t>Axe Ninja</a:t>
            </a:r>
            <a:endParaRPr lang="en-GB" sz="1200" b="0" strike="noStrike" spc="-1" dirty="0">
              <a:latin typeface="Arial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AC436025-720E-478C-8648-D2598F922587}"/>
              </a:ext>
            </a:extLst>
          </p:cNvPr>
          <p:cNvSpPr/>
          <p:nvPr/>
        </p:nvSpPr>
        <p:spPr>
          <a:xfrm>
            <a:off x="3734501" y="2950341"/>
            <a:ext cx="868680" cy="1969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UPDATE</a:t>
            </a:r>
            <a:endParaRPr lang="en-GB" sz="700" b="0" strike="noStrike" spc="-1" dirty="0">
              <a:latin typeface="Arial"/>
            </a:endParaRPr>
          </a:p>
        </p:txBody>
      </p:sp>
      <p:sp>
        <p:nvSpPr>
          <p:cNvPr id="51" name="TextBox 10">
            <a:extLst>
              <a:ext uri="{FF2B5EF4-FFF2-40B4-BE49-F238E27FC236}">
                <a16:creationId xmlns:a16="http://schemas.microsoft.com/office/drawing/2014/main" id="{5149ADAE-3B94-4488-BBE7-9D498221368D}"/>
              </a:ext>
            </a:extLst>
          </p:cNvPr>
          <p:cNvSpPr/>
          <p:nvPr/>
        </p:nvSpPr>
        <p:spPr>
          <a:xfrm>
            <a:off x="4853183" y="2950341"/>
            <a:ext cx="868680" cy="1969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700" b="0" strike="noStrike" spc="-1" dirty="0">
                <a:latin typeface="Arial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56703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F4619E-291E-4627-A039-AAC77F5BC12E}"/>
              </a:ext>
            </a:extLst>
          </p:cNvPr>
          <p:cNvSpPr txBox="1">
            <a:spLocks/>
          </p:cNvSpPr>
          <p:nvPr/>
        </p:nvSpPr>
        <p:spPr>
          <a:xfrm>
            <a:off x="990600" y="1609725"/>
            <a:ext cx="4909457" cy="28384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buNone/>
              <a:defRPr lang="en-GB" sz="1400" b="0" strike="noStrike" kern="1200" spc="-1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/>
              <a:t>Use Cases</a:t>
            </a:r>
          </a:p>
          <a:p>
            <a:pPr algn="l"/>
            <a:r>
              <a:rPr lang="en-US" sz="2800" b="1" dirty="0"/>
              <a:t>Overview</a:t>
            </a:r>
          </a:p>
          <a:p>
            <a:pPr algn="l"/>
            <a:r>
              <a:rPr lang="en-US" sz="2800" b="1" dirty="0"/>
              <a:t>Server</a:t>
            </a:r>
          </a:p>
          <a:p>
            <a:pPr algn="l"/>
            <a:r>
              <a:rPr lang="en-US" sz="2800" b="1" dirty="0"/>
              <a:t>Desktop Client</a:t>
            </a:r>
          </a:p>
        </p:txBody>
      </p:sp>
    </p:spTree>
    <p:extLst>
      <p:ext uri="{BB962C8B-B14F-4D97-AF65-F5344CB8AC3E}">
        <p14:creationId xmlns:p14="http://schemas.microsoft.com/office/powerpoint/2010/main" val="288831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40000" y="295200"/>
            <a:ext cx="10514880" cy="78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latin typeface="Arial"/>
              </a:rPr>
              <a:t>LOGIN</a:t>
            </a:r>
          </a:p>
        </p:txBody>
      </p:sp>
      <p:pic>
        <p:nvPicPr>
          <p:cNvPr id="85" name="Picture 74"/>
          <p:cNvPicPr/>
          <p:nvPr/>
        </p:nvPicPr>
        <p:blipFill>
          <a:blip r:embed="rId2"/>
          <a:stretch/>
        </p:blipFill>
        <p:spPr>
          <a:xfrm>
            <a:off x="2145990" y="1080000"/>
            <a:ext cx="7148160" cy="4786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F4619E-291E-4627-A039-AAC77F5BC12E}"/>
              </a:ext>
            </a:extLst>
          </p:cNvPr>
          <p:cNvSpPr txBox="1">
            <a:spLocks/>
          </p:cNvSpPr>
          <p:nvPr/>
        </p:nvSpPr>
        <p:spPr>
          <a:xfrm>
            <a:off x="843116" y="2445467"/>
            <a:ext cx="4909457" cy="28384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buNone/>
              <a:defRPr lang="en-GB" sz="1400" b="0" strike="noStrike" kern="1200" spc="-1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/>
              <a:t>After Animation</a:t>
            </a:r>
          </a:p>
          <a:p>
            <a:pPr algn="l"/>
            <a:r>
              <a:rPr lang="en-US" sz="2800" b="1" dirty="0"/>
              <a:t>Short Menu is 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AL Platform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AL HUB (UI Slide 7)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AL Connect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b="1" dirty="0"/>
              <a:t>Exit</a:t>
            </a:r>
          </a:p>
          <a:p>
            <a:pPr algn="l"/>
            <a:endParaRPr lang="en-US" sz="2800" b="1" dirty="0"/>
          </a:p>
          <a:p>
            <a:pPr algn="l"/>
            <a:endParaRPr lang="en-US" sz="2800" b="1" dirty="0"/>
          </a:p>
          <a:p>
            <a:pPr algn="l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9554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F4619E-291E-4627-A039-AAC77F5BC12E}"/>
              </a:ext>
            </a:extLst>
          </p:cNvPr>
          <p:cNvSpPr txBox="1">
            <a:spLocks/>
          </p:cNvSpPr>
          <p:nvPr/>
        </p:nvSpPr>
        <p:spPr>
          <a:xfrm>
            <a:off x="2091812" y="1855532"/>
            <a:ext cx="7917427" cy="28384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buNone/>
              <a:defRPr lang="en-GB" sz="1400" b="0" strike="noStrike" kern="1200" spc="-1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b="1" dirty="0"/>
          </a:p>
          <a:p>
            <a:pPr algn="l"/>
            <a:r>
              <a:rPr lang="en-US" sz="2800" b="1" dirty="0"/>
              <a:t>AL Platform  -  STORE (AL Store)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List of All or filtered list of </a:t>
            </a:r>
            <a:r>
              <a:rPr lang="en-US" sz="2000" b="1" dirty="0" err="1"/>
              <a:t>Edugames</a:t>
            </a:r>
            <a:r>
              <a:rPr lang="en-US" sz="2000" b="1" dirty="0"/>
              <a:t> / XR Rooms available in AL Store and not installed in the device or AL Connect Hub</a:t>
            </a:r>
          </a:p>
          <a:p>
            <a:pPr algn="l"/>
            <a:endParaRPr lang="en-US" sz="2400" b="1" dirty="0"/>
          </a:p>
          <a:p>
            <a:pPr algn="l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7083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1680268" y="4861"/>
            <a:ext cx="10511731" cy="541314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2"/>
          <p:cNvPicPr/>
          <p:nvPr/>
        </p:nvPicPr>
        <p:blipFill>
          <a:blip r:embed="rId3"/>
          <a:srcRect l="98394" t="20847" b="8843"/>
          <a:stretch/>
        </p:blipFill>
        <p:spPr>
          <a:xfrm>
            <a:off x="13456440" y="2168280"/>
            <a:ext cx="60840" cy="132876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3"/>
          <p:cNvPicPr/>
          <p:nvPr/>
        </p:nvPicPr>
        <p:blipFill>
          <a:blip r:embed="rId4"/>
          <a:stretch/>
        </p:blipFill>
        <p:spPr>
          <a:xfrm>
            <a:off x="8815680" y="3800160"/>
            <a:ext cx="0" cy="0"/>
          </a:xfrm>
          <a:prstGeom prst="rect">
            <a:avLst/>
          </a:prstGeom>
          <a:ln w="0">
            <a:noFill/>
          </a:ln>
        </p:spPr>
      </p:pic>
      <p:sp>
        <p:nvSpPr>
          <p:cNvPr id="89" name="TextBox 1"/>
          <p:cNvSpPr/>
          <p:nvPr/>
        </p:nvSpPr>
        <p:spPr>
          <a:xfrm>
            <a:off x="3492000" y="1972440"/>
            <a:ext cx="3168000" cy="25704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DejaVu Sans"/>
              </a:rPr>
              <a:t>SESSIONS   </a:t>
            </a:r>
            <a:endParaRPr lang="en-GB" sz="1100" b="0" strike="noStrike" spc="-1"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016948" y="1641091"/>
            <a:ext cx="9572395" cy="4500000"/>
          </a:xfrm>
          <a:prstGeom prst="rect">
            <a:avLst/>
          </a:prstGeom>
          <a:solidFill>
            <a:srgbClr val="FFFFFF"/>
          </a:solidFill>
          <a:ln w="0">
            <a:solidFill>
              <a:srgbClr val="FFB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GB" sz="1800" b="0" strike="noStrike" spc="-1" dirty="0">
              <a:latin typeface="Arial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996420" y="1210125"/>
            <a:ext cx="9572395" cy="304319"/>
          </a:xfrm>
          <a:prstGeom prst="rect">
            <a:avLst/>
          </a:prstGeom>
          <a:solidFill>
            <a:srgbClr val="FFFFFF"/>
          </a:solidFill>
          <a:ln w="0">
            <a:solidFill>
              <a:srgbClr val="FFB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1" name="TextBox 8"/>
          <p:cNvSpPr/>
          <p:nvPr/>
        </p:nvSpPr>
        <p:spPr>
          <a:xfrm>
            <a:off x="2094389" y="1257393"/>
            <a:ext cx="3590640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pc="-1" dirty="0">
                <a:solidFill>
                  <a:schemeClr val="accent2"/>
                </a:solidFill>
                <a:latin typeface="Calibri"/>
                <a:ea typeface="DejaVu Sans"/>
              </a:rPr>
              <a:t>STORE </a:t>
            </a:r>
            <a:r>
              <a:rPr lang="en-US" sz="900" b="1" spc="-1" dirty="0">
                <a:solidFill>
                  <a:srgbClr val="000000"/>
                </a:solidFill>
                <a:latin typeface="Calibri"/>
                <a:ea typeface="DejaVu Sans"/>
              </a:rPr>
              <a:t>           </a:t>
            </a:r>
            <a:r>
              <a:rPr lang="en-US" sz="900" spc="-1" dirty="0">
                <a:solidFill>
                  <a:srgbClr val="000000"/>
                </a:solidFill>
                <a:latin typeface="Calibri"/>
                <a:ea typeface="DejaVu Sans"/>
              </a:rPr>
              <a:t>LIBRARY             </a:t>
            </a:r>
            <a:r>
              <a:rPr lang="en-US" sz="9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EVENTS     </a:t>
            </a:r>
            <a:endParaRPr lang="en-GB" sz="900" b="0" strike="noStrike" spc="-1" dirty="0">
              <a:latin typeface="Arial"/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2016948" y="4652068"/>
            <a:ext cx="9467129" cy="2046636"/>
          </a:xfrm>
          <a:prstGeom prst="flowChartConnec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pc="-1" dirty="0">
                <a:latin typeface="Arial"/>
              </a:rPr>
              <a:t>STORE option</a:t>
            </a:r>
            <a:r>
              <a:rPr lang="en-GB" sz="1800" b="0" strike="noStrike" spc="-1" dirty="0">
                <a:latin typeface="Arial"/>
              </a:rPr>
              <a:t> (Alter-Learning Store) Includes Games / XR Rooms </a:t>
            </a:r>
            <a:r>
              <a:rPr lang="en-GB" spc="-1" dirty="0">
                <a:latin typeface="Arial"/>
              </a:rPr>
              <a:t>(ALL OFFERED BY AL) </a:t>
            </a:r>
            <a:r>
              <a:rPr lang="en-GB" sz="1800" b="0" strike="noStrike" spc="-1" dirty="0">
                <a:latin typeface="Arial"/>
              </a:rPr>
              <a:t>I</a:t>
            </a:r>
            <a:r>
              <a:rPr lang="en-GB" spc="-1" dirty="0">
                <a:latin typeface="Arial"/>
              </a:rPr>
              <a:t>ncluding not installed, available for user plan and </a:t>
            </a:r>
            <a:r>
              <a:rPr lang="en-GB" sz="1800" b="0" strike="noStrike" spc="-1" dirty="0">
                <a:latin typeface="Arial"/>
              </a:rPr>
              <a:t>not available in the user plan or for the user operating system)</a:t>
            </a:r>
          </a:p>
          <a:p>
            <a:pPr algn="ctr"/>
            <a:r>
              <a:rPr lang="en-GB" sz="1800" b="0" strike="noStrike" spc="-1" dirty="0">
                <a:latin typeface="Arial"/>
              </a:rPr>
              <a:t>(Similar to Release R2 but without the option RUN IT FROM HERE) only install if is allowed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F7A3DD-8038-4E3A-B47E-E0C69913F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3" r="3677" b="43019"/>
          <a:stretch/>
        </p:blipFill>
        <p:spPr>
          <a:xfrm>
            <a:off x="2067763" y="2101473"/>
            <a:ext cx="9591112" cy="17792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9CDD850-81EB-498C-83EC-DC86EE2F2854}"/>
              </a:ext>
            </a:extLst>
          </p:cNvPr>
          <p:cNvSpPr txBox="1"/>
          <p:nvPr/>
        </p:nvSpPr>
        <p:spPr>
          <a:xfrm>
            <a:off x="2695474" y="3795269"/>
            <a:ext cx="162163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Axe Ninja</a:t>
            </a:r>
            <a:endParaRPr lang="en-GB" sz="1600" b="1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1A8805-DC3A-484A-BE94-63A5C9E06A16}"/>
              </a:ext>
            </a:extLst>
          </p:cNvPr>
          <p:cNvSpPr txBox="1"/>
          <p:nvPr/>
        </p:nvSpPr>
        <p:spPr>
          <a:xfrm>
            <a:off x="6096000" y="3863832"/>
            <a:ext cx="162163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Basket Jam</a:t>
            </a:r>
            <a:endParaRPr lang="en-GB" sz="16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B260D9-01F3-46D2-B7CC-0E78BF9543B6}"/>
              </a:ext>
            </a:extLst>
          </p:cNvPr>
          <p:cNvSpPr txBox="1"/>
          <p:nvPr/>
        </p:nvSpPr>
        <p:spPr>
          <a:xfrm>
            <a:off x="9354658" y="3903741"/>
            <a:ext cx="132317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Quiz Fall</a:t>
            </a:r>
            <a:endParaRPr lang="en-GB" sz="1600" b="1" dirty="0">
              <a:solidFill>
                <a:schemeClr val="accent1"/>
              </a:solidFill>
            </a:endParaRPr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55F53D02-A603-4F9F-8EB9-608C26E35F38}"/>
              </a:ext>
            </a:extLst>
          </p:cNvPr>
          <p:cNvSpPr/>
          <p:nvPr/>
        </p:nvSpPr>
        <p:spPr>
          <a:xfrm>
            <a:off x="8837692" y="1803311"/>
            <a:ext cx="3590640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Visualization  ( </a:t>
            </a:r>
            <a:r>
              <a:rPr lang="en-US" sz="900" b="1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Bigicons</a:t>
            </a:r>
            <a:r>
              <a:rPr lang="en-US" sz="9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US" sz="900" b="1" spc="-1" dirty="0">
                <a:solidFill>
                  <a:srgbClr val="000000"/>
                </a:solidFill>
                <a:latin typeface="Calibri"/>
                <a:ea typeface="DejaVu Sans"/>
              </a:rPr>
              <a:t>Small icons, details)</a:t>
            </a:r>
            <a:endParaRPr lang="en-GB" sz="900" b="0" strike="noStrike" spc="-1" dirty="0">
              <a:latin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D3C4D-18D6-4CAB-88A5-BE3FE9363497}"/>
              </a:ext>
            </a:extLst>
          </p:cNvPr>
          <p:cNvSpPr txBox="1"/>
          <p:nvPr/>
        </p:nvSpPr>
        <p:spPr>
          <a:xfrm>
            <a:off x="2082755" y="4197146"/>
            <a:ext cx="756048" cy="20005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INSTALL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928ED2C4-E3E7-4E3A-B31C-A7C9796FBCAA}"/>
              </a:ext>
            </a:extLst>
          </p:cNvPr>
          <p:cNvSpPr/>
          <p:nvPr/>
        </p:nvSpPr>
        <p:spPr>
          <a:xfrm>
            <a:off x="2067763" y="1743062"/>
            <a:ext cx="4399974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pc="-1" dirty="0">
                <a:solidFill>
                  <a:schemeClr val="accent2"/>
                </a:solidFill>
                <a:latin typeface="Calibri"/>
                <a:ea typeface="DejaVu Sans"/>
              </a:rPr>
              <a:t>ALL</a:t>
            </a:r>
            <a:r>
              <a:rPr lang="en-US" sz="900" b="1" spc="-1" dirty="0">
                <a:solidFill>
                  <a:srgbClr val="000000"/>
                </a:solidFill>
                <a:latin typeface="Calibri"/>
                <a:ea typeface="DejaVu Sans"/>
              </a:rPr>
              <a:t> /  </a:t>
            </a:r>
            <a:r>
              <a:rPr lang="en-US" sz="9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Educational Games  /   XR Rooms    -                                </a:t>
            </a:r>
            <a:r>
              <a:rPr lang="en-US" sz="900" b="1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More Details</a:t>
            </a:r>
            <a:endParaRPr lang="en-GB" sz="900" b="0" u="sng" strike="noStrike" spc="-1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52F93C-4560-CF88-DB6C-627C656E8FB0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680268" y="1826049"/>
            <a:ext cx="3165382" cy="89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D2F59C2-FDF7-C201-36DE-0E66C942F6A2}"/>
              </a:ext>
            </a:extLst>
          </p:cNvPr>
          <p:cNvSpPr/>
          <p:nvPr/>
        </p:nvSpPr>
        <p:spPr>
          <a:xfrm>
            <a:off x="4168479" y="241393"/>
            <a:ext cx="7885869" cy="842085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BD25D-9278-0CD4-D173-E76429938BAF}"/>
              </a:ext>
            </a:extLst>
          </p:cNvPr>
          <p:cNvPicPr/>
          <p:nvPr/>
        </p:nvPicPr>
        <p:blipFill rotWithShape="1">
          <a:blip r:embed="rId2"/>
          <a:srcRect l="1778" t="22240" r="79327" b="70686"/>
          <a:stretch/>
        </p:blipFill>
        <p:spPr>
          <a:xfrm>
            <a:off x="4382069" y="401337"/>
            <a:ext cx="1314199" cy="261099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A8329-97BF-5F75-8F9B-F65CD076CAD1}"/>
              </a:ext>
            </a:extLst>
          </p:cNvPr>
          <p:cNvPicPr/>
          <p:nvPr/>
        </p:nvPicPr>
        <p:blipFill rotWithShape="1">
          <a:blip r:embed="rId2"/>
          <a:srcRect l="2223" t="30447" r="78882" b="62892"/>
          <a:stretch/>
        </p:blipFill>
        <p:spPr>
          <a:xfrm>
            <a:off x="6049064" y="441286"/>
            <a:ext cx="1314200" cy="245872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FDE6E0-042D-9256-78EF-8F4CFA61ED6E}"/>
              </a:ext>
            </a:extLst>
          </p:cNvPr>
          <p:cNvPicPr/>
          <p:nvPr/>
        </p:nvPicPr>
        <p:blipFill rotWithShape="1">
          <a:blip r:embed="rId2"/>
          <a:srcRect l="2077" t="45320" r="79028" b="48019"/>
          <a:stretch/>
        </p:blipFill>
        <p:spPr>
          <a:xfrm>
            <a:off x="7228812" y="414168"/>
            <a:ext cx="1314200" cy="245872"/>
          </a:xfrm>
          <a:prstGeom prst="rect">
            <a:avLst/>
          </a:prstGeom>
          <a:ln w="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7F476D-D2B3-0619-CB4D-5EA1B32D5D0A}"/>
              </a:ext>
            </a:extLst>
          </p:cNvPr>
          <p:cNvPicPr/>
          <p:nvPr/>
        </p:nvPicPr>
        <p:blipFill rotWithShape="1">
          <a:blip r:embed="rId2"/>
          <a:srcRect l="69221" t="4845" r="17233" b="88878"/>
          <a:stretch/>
        </p:blipFill>
        <p:spPr>
          <a:xfrm>
            <a:off x="8823279" y="419959"/>
            <a:ext cx="911868" cy="240031"/>
          </a:xfrm>
          <a:prstGeom prst="rect">
            <a:avLst/>
          </a:prstGeom>
          <a:ln w="0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A18B3-B515-A0B8-69EA-136AF84C02E4}"/>
              </a:ext>
            </a:extLst>
          </p:cNvPr>
          <p:cNvPicPr/>
          <p:nvPr/>
        </p:nvPicPr>
        <p:blipFill rotWithShape="1">
          <a:blip r:embed="rId2"/>
          <a:srcRect l="82480" t="5616" r="1261" b="88119"/>
          <a:stretch/>
        </p:blipFill>
        <p:spPr>
          <a:xfrm>
            <a:off x="10460097" y="398914"/>
            <a:ext cx="1108718" cy="240031"/>
          </a:xfrm>
          <a:prstGeom prst="rect">
            <a:avLst/>
          </a:prstGeom>
          <a:ln w="0">
            <a:noFill/>
          </a:ln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0F45DB8E-7BF8-41E9-B3A3-D6818D16C355}"/>
              </a:ext>
            </a:extLst>
          </p:cNvPr>
          <p:cNvSpPr/>
          <p:nvPr/>
        </p:nvSpPr>
        <p:spPr>
          <a:xfrm>
            <a:off x="52914" y="2033462"/>
            <a:ext cx="1627354" cy="138354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CONTENT MANAGER OF BUILDS INSTALLED (NOT URGENT) </a:t>
            </a:r>
            <a:r>
              <a:rPr lang="en-US" sz="1400" b="1" spc="-1" dirty="0" err="1">
                <a:solidFill>
                  <a:srgbClr val="000000"/>
                </a:solidFill>
                <a:latin typeface="Calibri"/>
              </a:rPr>
              <a:t>Secundary</a:t>
            </a: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 if we have time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54D80E-5F49-D784-FAA9-0A2B3D278F5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256664" y="1362284"/>
            <a:ext cx="811099" cy="49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">
            <a:extLst>
              <a:ext uri="{FF2B5EF4-FFF2-40B4-BE49-F238E27FC236}">
                <a16:creationId xmlns:a16="http://schemas.microsoft.com/office/drawing/2014/main" id="{676EA132-FC34-FC61-A46F-D2E1C666B98B}"/>
              </a:ext>
            </a:extLst>
          </p:cNvPr>
          <p:cNvSpPr/>
          <p:nvPr/>
        </p:nvSpPr>
        <p:spPr>
          <a:xfrm>
            <a:off x="62770" y="659990"/>
            <a:ext cx="1399185" cy="73721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Filter of type of game or XR Rooms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F35C61-7776-C77B-B90B-5B5E976E3B33}"/>
              </a:ext>
            </a:extLst>
          </p:cNvPr>
          <p:cNvCxnSpPr>
            <a:cxnSpLocks/>
          </p:cNvCxnSpPr>
          <p:nvPr/>
        </p:nvCxnSpPr>
        <p:spPr>
          <a:xfrm flipH="1" flipV="1">
            <a:off x="2241698" y="1395083"/>
            <a:ext cx="1730800" cy="358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7">
            <a:extLst>
              <a:ext uri="{FF2B5EF4-FFF2-40B4-BE49-F238E27FC236}">
                <a16:creationId xmlns:a16="http://schemas.microsoft.com/office/drawing/2014/main" id="{0B793123-99B4-C089-DBCF-9838B478216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048625" y="3812062"/>
            <a:ext cx="913680" cy="408960"/>
          </a:xfrm>
          <a:prstGeom prst="rect">
            <a:avLst/>
          </a:prstGeom>
          <a:ln w="0"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966DA6B-7BD1-CC28-CE3D-20E3EFD24586}"/>
              </a:ext>
            </a:extLst>
          </p:cNvPr>
          <p:cNvSpPr txBox="1"/>
          <p:nvPr/>
        </p:nvSpPr>
        <p:spPr>
          <a:xfrm>
            <a:off x="5400306" y="4210481"/>
            <a:ext cx="756048" cy="20005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INSTALL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B47AD65-AF50-63E0-BFE9-015D0ED1D063}"/>
              </a:ext>
            </a:extLst>
          </p:cNvPr>
          <p:cNvSpPr/>
          <p:nvPr/>
        </p:nvSpPr>
        <p:spPr>
          <a:xfrm>
            <a:off x="5818152" y="646703"/>
            <a:ext cx="1504692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800" b="1" strike="noStrike" spc="-1" dirty="0">
                <a:solidFill>
                  <a:srgbClr val="000000"/>
                </a:solidFill>
                <a:latin typeface="Calibri"/>
              </a:rPr>
              <a:t>(Play or create an AL Room)</a:t>
            </a:r>
            <a:endParaRPr lang="en-GB" sz="800" b="0" strike="noStrike" spc="-1" dirty="0">
              <a:latin typeface="Arial"/>
            </a:endParaRP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02FE789E-5A58-11AD-AE92-3755F112EB44}"/>
              </a:ext>
            </a:extLst>
          </p:cNvPr>
          <p:cNvSpPr/>
          <p:nvPr/>
        </p:nvSpPr>
        <p:spPr>
          <a:xfrm>
            <a:off x="4329470" y="665557"/>
            <a:ext cx="1400144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800" b="0" strike="noStrike" spc="-1" dirty="0">
                <a:latin typeface="Arial"/>
              </a:rPr>
              <a:t>(Welcome to AL Connect)</a:t>
            </a: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B5265E94-66A9-6115-5773-040CB8EE972B}"/>
              </a:ext>
            </a:extLst>
          </p:cNvPr>
          <p:cNvSpPr/>
          <p:nvPr/>
        </p:nvSpPr>
        <p:spPr>
          <a:xfrm>
            <a:off x="7278167" y="599704"/>
            <a:ext cx="1183968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800" b="1" spc="-1" dirty="0">
                <a:solidFill>
                  <a:srgbClr val="000000"/>
                </a:solidFill>
                <a:latin typeface="Calibri"/>
              </a:rPr>
              <a:t>(Access to my profile)</a:t>
            </a:r>
            <a:endParaRPr lang="en-GB" sz="800" b="0" strike="noStrike" spc="-1" dirty="0">
              <a:latin typeface="Arial"/>
            </a:endParaRP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2C4DF253-CFBB-DB16-82B6-AC733CFB9A1E}"/>
              </a:ext>
            </a:extLst>
          </p:cNvPr>
          <p:cNvSpPr/>
          <p:nvPr/>
        </p:nvSpPr>
        <p:spPr>
          <a:xfrm>
            <a:off x="10253053" y="744465"/>
            <a:ext cx="1627354" cy="73721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Change in visualization (no important for now)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88F5E3-61C9-B5EE-68E4-7F528A303510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9836382" y="1113070"/>
            <a:ext cx="416671" cy="704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">
            <a:extLst>
              <a:ext uri="{FF2B5EF4-FFF2-40B4-BE49-F238E27FC236}">
                <a16:creationId xmlns:a16="http://schemas.microsoft.com/office/drawing/2014/main" id="{E89466B9-3DC1-A748-771A-945936682C9D}"/>
              </a:ext>
            </a:extLst>
          </p:cNvPr>
          <p:cNvSpPr/>
          <p:nvPr/>
        </p:nvSpPr>
        <p:spPr>
          <a:xfrm>
            <a:off x="3001880" y="4207167"/>
            <a:ext cx="1217488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trike="noStrike" spc="-1" dirty="0">
                <a:solidFill>
                  <a:srgbClr val="000000"/>
                </a:solidFill>
                <a:latin typeface="Calibri"/>
              </a:rPr>
              <a:t>In</a:t>
            </a:r>
            <a:r>
              <a:rPr lang="en-US" sz="900" b="1" spc="-1" dirty="0">
                <a:solidFill>
                  <a:srgbClr val="000000"/>
                </a:solidFill>
                <a:latin typeface="Calibri"/>
              </a:rPr>
              <a:t>clude in your plan</a:t>
            </a:r>
            <a:endParaRPr lang="en-GB" sz="900" b="0" strike="noStrike" spc="-1" dirty="0">
              <a:latin typeface="Arial"/>
            </a:endParaRPr>
          </a:p>
        </p:txBody>
      </p:sp>
      <p:sp>
        <p:nvSpPr>
          <p:cNvPr id="54" name="TextBox 3">
            <a:extLst>
              <a:ext uri="{FF2B5EF4-FFF2-40B4-BE49-F238E27FC236}">
                <a16:creationId xmlns:a16="http://schemas.microsoft.com/office/drawing/2014/main" id="{D698A1D4-36AE-320F-62BA-2D5D32FFFA3E}"/>
              </a:ext>
            </a:extLst>
          </p:cNvPr>
          <p:cNvSpPr/>
          <p:nvPr/>
        </p:nvSpPr>
        <p:spPr>
          <a:xfrm>
            <a:off x="6298073" y="4195819"/>
            <a:ext cx="1217488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trike="noStrike" spc="-1" dirty="0">
                <a:solidFill>
                  <a:srgbClr val="000000"/>
                </a:solidFill>
                <a:latin typeface="Calibri"/>
              </a:rPr>
              <a:t>In</a:t>
            </a:r>
            <a:r>
              <a:rPr lang="en-US" sz="900" b="1" spc="-1" dirty="0">
                <a:solidFill>
                  <a:srgbClr val="000000"/>
                </a:solidFill>
                <a:latin typeface="Calibri"/>
              </a:rPr>
              <a:t>clude in your plan</a:t>
            </a:r>
            <a:endParaRPr lang="en-GB" sz="900" b="0" strike="noStrike" spc="-1" dirty="0">
              <a:latin typeface="Arial"/>
            </a:endParaRPr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54CFEEB5-DB99-AC5D-3417-BB7BE1A9EA05}"/>
              </a:ext>
            </a:extLst>
          </p:cNvPr>
          <p:cNvSpPr/>
          <p:nvPr/>
        </p:nvSpPr>
        <p:spPr>
          <a:xfrm>
            <a:off x="8418641" y="4163568"/>
            <a:ext cx="1852693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trike="noStrike" spc="-1" dirty="0">
                <a:solidFill>
                  <a:srgbClr val="000000"/>
                </a:solidFill>
                <a:latin typeface="Calibri"/>
              </a:rPr>
              <a:t>Not In</a:t>
            </a:r>
            <a:r>
              <a:rPr lang="en-US" sz="900" b="1" spc="-1" dirty="0">
                <a:solidFill>
                  <a:srgbClr val="000000"/>
                </a:solidFill>
                <a:latin typeface="Calibri"/>
              </a:rPr>
              <a:t>clude in your plan please </a:t>
            </a:r>
            <a:endParaRPr lang="en-GB" sz="9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3058BC-9186-EFF3-30DF-ADF584D08036}"/>
              </a:ext>
            </a:extLst>
          </p:cNvPr>
          <p:cNvSpPr txBox="1">
            <a:spLocks/>
          </p:cNvSpPr>
          <p:nvPr/>
        </p:nvSpPr>
        <p:spPr>
          <a:xfrm>
            <a:off x="2091812" y="1855532"/>
            <a:ext cx="7917427" cy="28384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buNone/>
              <a:defRPr lang="en-GB" sz="1400" b="0" strike="noStrike" kern="1200" spc="-1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b="1" dirty="0"/>
          </a:p>
          <a:p>
            <a:pPr algn="l"/>
            <a:r>
              <a:rPr lang="en-US" sz="2800" b="1" dirty="0"/>
              <a:t>AL Platform  -  LIBRARY (My AL LIBRARY)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List of All or filtered list of </a:t>
            </a:r>
            <a:r>
              <a:rPr lang="en-US" sz="2000" b="1" dirty="0" err="1"/>
              <a:t>Edugames</a:t>
            </a:r>
            <a:r>
              <a:rPr lang="en-US" sz="2000" b="1" dirty="0"/>
              <a:t> / XR Rooms installed in the device with the option to remove and update.  </a:t>
            </a:r>
          </a:p>
          <a:p>
            <a:pPr algn="l"/>
            <a:endParaRPr lang="en-US" sz="2400" b="1" dirty="0"/>
          </a:p>
          <a:p>
            <a:pPr algn="l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3525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1680268" y="4861"/>
            <a:ext cx="10511731" cy="541314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2"/>
          <p:cNvPicPr/>
          <p:nvPr/>
        </p:nvPicPr>
        <p:blipFill>
          <a:blip r:embed="rId3"/>
          <a:srcRect l="98394" t="20847" b="8843"/>
          <a:stretch/>
        </p:blipFill>
        <p:spPr>
          <a:xfrm>
            <a:off x="13456440" y="2168280"/>
            <a:ext cx="60840" cy="132876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3"/>
          <p:cNvPicPr/>
          <p:nvPr/>
        </p:nvPicPr>
        <p:blipFill>
          <a:blip r:embed="rId4"/>
          <a:stretch/>
        </p:blipFill>
        <p:spPr>
          <a:xfrm>
            <a:off x="8815680" y="3800160"/>
            <a:ext cx="0" cy="0"/>
          </a:xfrm>
          <a:prstGeom prst="rect">
            <a:avLst/>
          </a:prstGeom>
          <a:ln w="0">
            <a:noFill/>
          </a:ln>
        </p:spPr>
      </p:pic>
      <p:sp>
        <p:nvSpPr>
          <p:cNvPr id="89" name="TextBox 1"/>
          <p:cNvSpPr/>
          <p:nvPr/>
        </p:nvSpPr>
        <p:spPr>
          <a:xfrm>
            <a:off x="3492000" y="1972440"/>
            <a:ext cx="3168000" cy="25704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1" strike="noStrike" spc="-1">
                <a:solidFill>
                  <a:srgbClr val="000000"/>
                </a:solidFill>
                <a:latin typeface="Calibri"/>
                <a:ea typeface="DejaVu Sans"/>
              </a:rPr>
              <a:t>SESSIONS   </a:t>
            </a:r>
            <a:endParaRPr lang="en-GB" sz="1100" b="0" strike="noStrike" spc="-1"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016948" y="1641091"/>
            <a:ext cx="9572395" cy="4500000"/>
          </a:xfrm>
          <a:prstGeom prst="rect">
            <a:avLst/>
          </a:prstGeom>
          <a:solidFill>
            <a:srgbClr val="FFFFFF"/>
          </a:solidFill>
          <a:ln w="0">
            <a:solidFill>
              <a:srgbClr val="FFB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GB" sz="1800" b="0" strike="noStrike" spc="-1" dirty="0">
              <a:latin typeface="Arial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996420" y="1210125"/>
            <a:ext cx="9572395" cy="304319"/>
          </a:xfrm>
          <a:prstGeom prst="rect">
            <a:avLst/>
          </a:prstGeom>
          <a:solidFill>
            <a:srgbClr val="FFFFFF"/>
          </a:solidFill>
          <a:ln w="0">
            <a:solidFill>
              <a:srgbClr val="FFB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1" name="TextBox 8"/>
          <p:cNvSpPr/>
          <p:nvPr/>
        </p:nvSpPr>
        <p:spPr>
          <a:xfrm>
            <a:off x="2094389" y="1257393"/>
            <a:ext cx="3590640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pc="-1" dirty="0">
                <a:solidFill>
                  <a:srgbClr val="000000"/>
                </a:solidFill>
                <a:latin typeface="Calibri"/>
                <a:ea typeface="DejaVu Sans"/>
              </a:rPr>
              <a:t>STORE            </a:t>
            </a:r>
            <a:r>
              <a:rPr lang="en-US" sz="900" spc="-1" dirty="0">
                <a:solidFill>
                  <a:schemeClr val="accent2"/>
                </a:solidFill>
                <a:latin typeface="Calibri"/>
                <a:ea typeface="DejaVu Sans"/>
              </a:rPr>
              <a:t>LIBRARY</a:t>
            </a:r>
            <a:r>
              <a:rPr lang="en-US" sz="900" spc="-1" dirty="0">
                <a:solidFill>
                  <a:srgbClr val="000000"/>
                </a:solidFill>
                <a:latin typeface="Calibri"/>
                <a:ea typeface="DejaVu Sans"/>
              </a:rPr>
              <a:t>             </a:t>
            </a:r>
            <a:r>
              <a:rPr lang="en-US" sz="9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EVENTS     </a:t>
            </a:r>
            <a:endParaRPr lang="en-GB" sz="900" b="0" strike="noStrike" spc="-1" dirty="0">
              <a:latin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F7A3DD-8038-4E3A-B47E-E0C69913F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7753" t="2252" r="34734" b="40767"/>
          <a:stretch/>
        </p:blipFill>
        <p:spPr>
          <a:xfrm>
            <a:off x="-1134426" y="2171802"/>
            <a:ext cx="9591112" cy="17792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9CDD850-81EB-498C-83EC-DC86EE2F2854}"/>
              </a:ext>
            </a:extLst>
          </p:cNvPr>
          <p:cNvSpPr txBox="1"/>
          <p:nvPr/>
        </p:nvSpPr>
        <p:spPr>
          <a:xfrm>
            <a:off x="2695474" y="3795269"/>
            <a:ext cx="162163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Axe Ninja</a:t>
            </a:r>
            <a:endParaRPr lang="en-GB" sz="1600" b="1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1A8805-DC3A-484A-BE94-63A5C9E06A16}"/>
              </a:ext>
            </a:extLst>
          </p:cNvPr>
          <p:cNvSpPr txBox="1"/>
          <p:nvPr/>
        </p:nvSpPr>
        <p:spPr>
          <a:xfrm>
            <a:off x="6096000" y="3863832"/>
            <a:ext cx="162163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Basket Jam</a:t>
            </a:r>
            <a:endParaRPr lang="en-GB" sz="1600" b="1" dirty="0">
              <a:solidFill>
                <a:schemeClr val="accent1"/>
              </a:solidFill>
            </a:endParaRPr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55F53D02-A603-4F9F-8EB9-608C26E35F38}"/>
              </a:ext>
            </a:extLst>
          </p:cNvPr>
          <p:cNvSpPr/>
          <p:nvPr/>
        </p:nvSpPr>
        <p:spPr>
          <a:xfrm>
            <a:off x="8837692" y="1803311"/>
            <a:ext cx="3590640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Visualization  ( </a:t>
            </a:r>
            <a:r>
              <a:rPr lang="en-US" sz="900" b="1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Bigicons</a:t>
            </a:r>
            <a:r>
              <a:rPr lang="en-US" sz="9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US" sz="900" b="1" spc="-1" dirty="0">
                <a:solidFill>
                  <a:srgbClr val="000000"/>
                </a:solidFill>
                <a:latin typeface="Calibri"/>
                <a:ea typeface="DejaVu Sans"/>
              </a:rPr>
              <a:t>Small icons, details)</a:t>
            </a:r>
            <a:endParaRPr lang="en-GB" sz="900" b="0" strike="noStrike" spc="-1" dirty="0"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88F56A-B774-460F-AC8E-718E91C61A77}"/>
              </a:ext>
            </a:extLst>
          </p:cNvPr>
          <p:cNvSpPr txBox="1"/>
          <p:nvPr/>
        </p:nvSpPr>
        <p:spPr>
          <a:xfrm>
            <a:off x="4335392" y="4237229"/>
            <a:ext cx="756048" cy="20005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REMOVE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928ED2C4-E3E7-4E3A-B31C-A7C9796FBCAA}"/>
              </a:ext>
            </a:extLst>
          </p:cNvPr>
          <p:cNvSpPr/>
          <p:nvPr/>
        </p:nvSpPr>
        <p:spPr>
          <a:xfrm>
            <a:off x="2067763" y="1743062"/>
            <a:ext cx="4399974" cy="229378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1" spc="-1" dirty="0">
                <a:solidFill>
                  <a:schemeClr val="accent2"/>
                </a:solidFill>
                <a:latin typeface="Calibri"/>
                <a:ea typeface="DejaVu Sans"/>
              </a:rPr>
              <a:t>ALL</a:t>
            </a:r>
            <a:r>
              <a:rPr lang="en-US" sz="900" b="1" spc="-1" dirty="0">
                <a:solidFill>
                  <a:srgbClr val="000000"/>
                </a:solidFill>
                <a:latin typeface="Calibri"/>
                <a:ea typeface="DejaVu Sans"/>
              </a:rPr>
              <a:t> /  </a:t>
            </a:r>
            <a:r>
              <a:rPr lang="en-US" sz="9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Educational Games  /   XR Rooms    -                                </a:t>
            </a:r>
            <a:r>
              <a:rPr lang="en-US" sz="900" b="1" u="sng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More Details</a:t>
            </a:r>
            <a:endParaRPr lang="en-GB" sz="900" b="0" u="sng" strike="noStrike" spc="-1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52F93C-4560-CF88-DB6C-627C656E8FB0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680268" y="1826049"/>
            <a:ext cx="3165382" cy="89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D2F59C2-FDF7-C201-36DE-0E66C942F6A2}"/>
              </a:ext>
            </a:extLst>
          </p:cNvPr>
          <p:cNvSpPr/>
          <p:nvPr/>
        </p:nvSpPr>
        <p:spPr>
          <a:xfrm>
            <a:off x="4168479" y="241393"/>
            <a:ext cx="7885869" cy="842085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BD25D-9278-0CD4-D173-E76429938BAF}"/>
              </a:ext>
            </a:extLst>
          </p:cNvPr>
          <p:cNvPicPr/>
          <p:nvPr/>
        </p:nvPicPr>
        <p:blipFill rotWithShape="1">
          <a:blip r:embed="rId2"/>
          <a:srcRect l="1778" t="22240" r="79327" b="70686"/>
          <a:stretch/>
        </p:blipFill>
        <p:spPr>
          <a:xfrm>
            <a:off x="4382069" y="401337"/>
            <a:ext cx="1314199" cy="261099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EA8329-97BF-5F75-8F9B-F65CD076CAD1}"/>
              </a:ext>
            </a:extLst>
          </p:cNvPr>
          <p:cNvPicPr/>
          <p:nvPr/>
        </p:nvPicPr>
        <p:blipFill rotWithShape="1">
          <a:blip r:embed="rId2"/>
          <a:srcRect l="2223" t="30447" r="78882" b="62892"/>
          <a:stretch/>
        </p:blipFill>
        <p:spPr>
          <a:xfrm>
            <a:off x="6049064" y="441286"/>
            <a:ext cx="1314200" cy="245872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FDE6E0-042D-9256-78EF-8F4CFA61ED6E}"/>
              </a:ext>
            </a:extLst>
          </p:cNvPr>
          <p:cNvPicPr/>
          <p:nvPr/>
        </p:nvPicPr>
        <p:blipFill rotWithShape="1">
          <a:blip r:embed="rId2"/>
          <a:srcRect l="2077" t="45320" r="79028" b="48019"/>
          <a:stretch/>
        </p:blipFill>
        <p:spPr>
          <a:xfrm>
            <a:off x="7142486" y="405449"/>
            <a:ext cx="1314200" cy="245872"/>
          </a:xfrm>
          <a:prstGeom prst="rect">
            <a:avLst/>
          </a:prstGeom>
          <a:ln w="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7F476D-D2B3-0619-CB4D-5EA1B32D5D0A}"/>
              </a:ext>
            </a:extLst>
          </p:cNvPr>
          <p:cNvPicPr/>
          <p:nvPr/>
        </p:nvPicPr>
        <p:blipFill rotWithShape="1">
          <a:blip r:embed="rId2"/>
          <a:srcRect l="69221" t="4845" r="17233" b="88878"/>
          <a:stretch/>
        </p:blipFill>
        <p:spPr>
          <a:xfrm>
            <a:off x="8782983" y="390287"/>
            <a:ext cx="911868" cy="240031"/>
          </a:xfrm>
          <a:prstGeom prst="rect">
            <a:avLst/>
          </a:prstGeom>
          <a:ln w="0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2A18B3-B515-A0B8-69EA-136AF84C02E4}"/>
              </a:ext>
            </a:extLst>
          </p:cNvPr>
          <p:cNvPicPr/>
          <p:nvPr/>
        </p:nvPicPr>
        <p:blipFill rotWithShape="1">
          <a:blip r:embed="rId2"/>
          <a:srcRect l="82480" t="5616" r="1261" b="88119"/>
          <a:stretch/>
        </p:blipFill>
        <p:spPr>
          <a:xfrm>
            <a:off x="10460097" y="398914"/>
            <a:ext cx="1108718" cy="240031"/>
          </a:xfrm>
          <a:prstGeom prst="rect">
            <a:avLst/>
          </a:prstGeom>
          <a:ln w="0">
            <a:noFill/>
          </a:ln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0F45DB8E-7BF8-41E9-B3A3-D6818D16C355}"/>
              </a:ext>
            </a:extLst>
          </p:cNvPr>
          <p:cNvSpPr/>
          <p:nvPr/>
        </p:nvSpPr>
        <p:spPr>
          <a:xfrm>
            <a:off x="52914" y="2033462"/>
            <a:ext cx="1627354" cy="138354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CONTENT MANAGER OF BUILDS INSTALLED (NOT URGENT) </a:t>
            </a:r>
            <a:r>
              <a:rPr lang="en-US" sz="1400" b="1" spc="-1" dirty="0" err="1">
                <a:solidFill>
                  <a:srgbClr val="000000"/>
                </a:solidFill>
                <a:latin typeface="Calibri"/>
              </a:rPr>
              <a:t>Secundary</a:t>
            </a: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 if we have time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54D80E-5F49-D784-FAA9-0A2B3D278F5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256664" y="1362284"/>
            <a:ext cx="811099" cy="49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">
            <a:extLst>
              <a:ext uri="{FF2B5EF4-FFF2-40B4-BE49-F238E27FC236}">
                <a16:creationId xmlns:a16="http://schemas.microsoft.com/office/drawing/2014/main" id="{676EA132-FC34-FC61-A46F-D2E1C666B98B}"/>
              </a:ext>
            </a:extLst>
          </p:cNvPr>
          <p:cNvSpPr/>
          <p:nvPr/>
        </p:nvSpPr>
        <p:spPr>
          <a:xfrm>
            <a:off x="62770" y="659990"/>
            <a:ext cx="1399185" cy="73721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Filter of type of game or XR Rooms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F35C61-7776-C77B-B90B-5B5E976E3B33}"/>
              </a:ext>
            </a:extLst>
          </p:cNvPr>
          <p:cNvCxnSpPr>
            <a:cxnSpLocks/>
          </p:cNvCxnSpPr>
          <p:nvPr/>
        </p:nvCxnSpPr>
        <p:spPr>
          <a:xfrm flipH="1" flipV="1">
            <a:off x="2959510" y="1362284"/>
            <a:ext cx="1012988" cy="361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7">
            <a:extLst>
              <a:ext uri="{FF2B5EF4-FFF2-40B4-BE49-F238E27FC236}">
                <a16:creationId xmlns:a16="http://schemas.microsoft.com/office/drawing/2014/main" id="{0B793123-99B4-C089-DBCF-9838B478216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048625" y="3812062"/>
            <a:ext cx="913680" cy="408960"/>
          </a:xfrm>
          <a:prstGeom prst="rect">
            <a:avLst/>
          </a:prstGeom>
          <a:ln w="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A5C2C81-376D-68C5-4EEC-F29D0510F0D4}"/>
              </a:ext>
            </a:extLst>
          </p:cNvPr>
          <p:cNvSpPr txBox="1"/>
          <p:nvPr/>
        </p:nvSpPr>
        <p:spPr>
          <a:xfrm>
            <a:off x="7608559" y="4245776"/>
            <a:ext cx="756048" cy="20005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REMOVE</a:t>
            </a:r>
            <a:endParaRPr lang="en-GB" sz="700" b="1" dirty="0">
              <a:solidFill>
                <a:schemeClr val="bg1"/>
              </a:solidFill>
            </a:endParaRP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EB47AD65-AF50-63E0-BFE9-015D0ED1D063}"/>
              </a:ext>
            </a:extLst>
          </p:cNvPr>
          <p:cNvSpPr/>
          <p:nvPr/>
        </p:nvSpPr>
        <p:spPr>
          <a:xfrm>
            <a:off x="5818152" y="646703"/>
            <a:ext cx="1504692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800" b="1" strike="noStrike" spc="-1" dirty="0">
                <a:solidFill>
                  <a:srgbClr val="000000"/>
                </a:solidFill>
                <a:latin typeface="Calibri"/>
              </a:rPr>
              <a:t>(Play or create an AL Room)</a:t>
            </a:r>
            <a:endParaRPr lang="en-GB" sz="800" b="0" strike="noStrike" spc="-1" dirty="0">
              <a:latin typeface="Arial"/>
            </a:endParaRP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02FE789E-5A58-11AD-AE92-3755F112EB44}"/>
              </a:ext>
            </a:extLst>
          </p:cNvPr>
          <p:cNvSpPr/>
          <p:nvPr/>
        </p:nvSpPr>
        <p:spPr>
          <a:xfrm>
            <a:off x="4329470" y="665557"/>
            <a:ext cx="1400144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800" b="0" strike="noStrike" spc="-1" dirty="0">
                <a:latin typeface="Arial"/>
              </a:rPr>
              <a:t>(Welcome to AL Connect)</a:t>
            </a: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B5265E94-66A9-6115-5773-040CB8EE972B}"/>
              </a:ext>
            </a:extLst>
          </p:cNvPr>
          <p:cNvSpPr/>
          <p:nvPr/>
        </p:nvSpPr>
        <p:spPr>
          <a:xfrm>
            <a:off x="7216392" y="599704"/>
            <a:ext cx="1183968" cy="21399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800" b="1" spc="-1" dirty="0">
                <a:solidFill>
                  <a:srgbClr val="000000"/>
                </a:solidFill>
                <a:latin typeface="Calibri"/>
              </a:rPr>
              <a:t>(Access to my profile)</a:t>
            </a:r>
            <a:endParaRPr lang="en-GB" sz="800" b="0" strike="noStrike" spc="-1" dirty="0">
              <a:latin typeface="Arial"/>
            </a:endParaRP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2C4DF253-CFBB-DB16-82B6-AC733CFB9A1E}"/>
              </a:ext>
            </a:extLst>
          </p:cNvPr>
          <p:cNvSpPr/>
          <p:nvPr/>
        </p:nvSpPr>
        <p:spPr>
          <a:xfrm>
            <a:off x="10253053" y="744465"/>
            <a:ext cx="1627354" cy="73721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Change in visualization (no important for now)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88F5E3-61C9-B5EE-68E4-7F528A303510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9836382" y="1113070"/>
            <a:ext cx="416671" cy="704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4EB0F1D-7702-39A0-1032-17BA64C1094D}"/>
              </a:ext>
            </a:extLst>
          </p:cNvPr>
          <p:cNvSpPr/>
          <p:nvPr/>
        </p:nvSpPr>
        <p:spPr>
          <a:xfrm>
            <a:off x="2016948" y="4428520"/>
            <a:ext cx="9467129" cy="2270184"/>
          </a:xfrm>
          <a:prstGeom prst="flowChartConnec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GB" spc="-1" dirty="0">
                <a:latin typeface="Arial"/>
              </a:rPr>
              <a:t>LIBRARY option</a:t>
            </a:r>
            <a:r>
              <a:rPr lang="en-GB" sz="1800" b="0" strike="noStrike" spc="-1" dirty="0">
                <a:latin typeface="Arial"/>
              </a:rPr>
              <a:t> (My Alter-Learning Library) Includes Games / XR Rooms </a:t>
            </a:r>
            <a:r>
              <a:rPr lang="en-GB" spc="-1" dirty="0">
                <a:latin typeface="Arial"/>
              </a:rPr>
              <a:t>(INSTALLED IN THE HUB, CLIENT SIDE) </a:t>
            </a:r>
          </a:p>
          <a:p>
            <a:pPr algn="ctr"/>
            <a:r>
              <a:rPr lang="en-GB" sz="1800" b="0" strike="noStrike" spc="-1" dirty="0">
                <a:latin typeface="Arial"/>
              </a:rPr>
              <a:t>(Similar to Store option and R2 option without the option to RUN IT FROM HERE). When the game or </a:t>
            </a:r>
            <a:r>
              <a:rPr lang="en-GB" sz="1800" b="0" strike="noStrike" spc="-1" dirty="0" err="1">
                <a:latin typeface="Arial"/>
              </a:rPr>
              <a:t>xr</a:t>
            </a:r>
            <a:r>
              <a:rPr lang="en-GB" sz="1800" b="0" strike="noStrike" spc="-1" dirty="0">
                <a:latin typeface="Arial"/>
              </a:rPr>
              <a:t> room is removed must disappear from this list. It might have a flag confirming the removal. Also the Update </a:t>
            </a:r>
            <a:r>
              <a:rPr lang="en-GB" spc="-1" dirty="0">
                <a:latin typeface="Arial"/>
              </a:rPr>
              <a:t>option is not available when the release is the last release.</a:t>
            </a:r>
            <a:endParaRPr lang="en-GB" sz="1800" b="0" strike="noStrike" spc="-1" dirty="0">
              <a:latin typeface="Arial"/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77DB88DE-AE21-1FF5-BB90-4CB0D7D55489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448771" y="3810429"/>
            <a:ext cx="913680" cy="4089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3021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3058BC-9186-EFF3-30DF-ADF584D08036}"/>
              </a:ext>
            </a:extLst>
          </p:cNvPr>
          <p:cNvSpPr txBox="1">
            <a:spLocks/>
          </p:cNvSpPr>
          <p:nvPr/>
        </p:nvSpPr>
        <p:spPr>
          <a:xfrm>
            <a:off x="2091812" y="1855532"/>
            <a:ext cx="7917427" cy="28384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buNone/>
              <a:defRPr lang="en-GB" sz="1400" b="0" strike="noStrike" kern="1200" spc="-1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b="1" dirty="0"/>
          </a:p>
          <a:p>
            <a:pPr algn="l"/>
            <a:r>
              <a:rPr lang="en-US" sz="2800" b="1" dirty="0"/>
              <a:t>AL Platform  - EVENT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List all events as host or as invited to </a:t>
            </a:r>
            <a:r>
              <a:rPr lang="en-US" sz="2000" b="1" dirty="0" err="1"/>
              <a:t>Eduplay</a:t>
            </a:r>
            <a:r>
              <a:rPr lang="en-US" sz="2000" b="1" dirty="0"/>
              <a:t> Session or XR room.</a:t>
            </a:r>
          </a:p>
          <a:p>
            <a:pPr algn="l"/>
            <a:endParaRPr lang="en-US" sz="2400" b="1" dirty="0"/>
          </a:p>
          <a:p>
            <a:pPr algn="l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728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6193</TotalTime>
  <Words>983</Words>
  <Application>Microsoft Office PowerPoint</Application>
  <PresentationFormat>Widescreen</PresentationFormat>
  <Paragraphs>176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Alter-Learning Connect Hub Web and Application Desktop Windows / MACOS</vt:lpstr>
      <vt:lpstr>PowerPoint Presentation</vt:lpstr>
      <vt:lpstr>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 Page</dc:title>
  <dc:subject/>
  <dc:creator>Carlos E. Colman M.</dc:creator>
  <dc:description/>
  <cp:lastModifiedBy>Carlos Colman Meixner</cp:lastModifiedBy>
  <cp:revision>32</cp:revision>
  <dcterms:created xsi:type="dcterms:W3CDTF">2023-04-28T09:55:46Z</dcterms:created>
  <dcterms:modified xsi:type="dcterms:W3CDTF">2023-10-02T18:17:14Z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16</vt:i4>
  </property>
</Properties>
</file>